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18" r:id="rId1"/>
  </p:sldMasterIdLst>
  <p:notesMasterIdLst>
    <p:notesMasterId r:id="rId30"/>
  </p:notesMasterIdLst>
  <p:handoutMasterIdLst>
    <p:handoutMasterId r:id="rId31"/>
  </p:handoutMasterIdLst>
  <p:sldIdLst>
    <p:sldId id="281" r:id="rId2"/>
    <p:sldId id="283" r:id="rId3"/>
    <p:sldId id="309" r:id="rId4"/>
    <p:sldId id="284" r:id="rId5"/>
    <p:sldId id="285" r:id="rId6"/>
    <p:sldId id="288" r:id="rId7"/>
    <p:sldId id="298" r:id="rId8"/>
    <p:sldId id="299" r:id="rId9"/>
    <p:sldId id="300" r:id="rId10"/>
    <p:sldId id="301" r:id="rId11"/>
    <p:sldId id="302" r:id="rId12"/>
    <p:sldId id="304" r:id="rId13"/>
    <p:sldId id="306" r:id="rId14"/>
    <p:sldId id="307" r:id="rId15"/>
    <p:sldId id="290" r:id="rId16"/>
    <p:sldId id="291" r:id="rId17"/>
    <p:sldId id="292" r:id="rId18"/>
    <p:sldId id="294" r:id="rId19"/>
    <p:sldId id="296" r:id="rId20"/>
    <p:sldId id="274" r:id="rId21"/>
    <p:sldId id="275" r:id="rId22"/>
    <p:sldId id="278" r:id="rId23"/>
    <p:sldId id="310" r:id="rId24"/>
    <p:sldId id="276" r:id="rId25"/>
    <p:sldId id="308" r:id="rId26"/>
    <p:sldId id="295" r:id="rId27"/>
    <p:sldId id="279" r:id="rId28"/>
    <p:sldId id="297" r:id="rId29"/>
  </p:sldIdLst>
  <p:sldSz cx="12192000" cy="6858000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C6E6F5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3192" autoAdjust="0"/>
  </p:normalViewPr>
  <p:slideViewPr>
    <p:cSldViewPr>
      <p:cViewPr>
        <p:scale>
          <a:sx n="80" d="100"/>
          <a:sy n="80" d="100"/>
        </p:scale>
        <p:origin x="-30" y="-5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84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80D38E9-CA90-4441-B051-73FD263E8223}" type="datetimeFigureOut">
              <a:rPr lang="ru-RU"/>
              <a:pPr>
                <a:defRPr/>
              </a:pPr>
              <a:t>29.01.2020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49CC6A-118F-4C6D-9BA6-13EE555271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0484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3EB95D-32D8-4DAB-9F40-CE3B62D7C829}" type="datetimeFigureOut">
              <a:rPr lang="ru-RU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C2EFF3E-69CA-4A02-BC50-7656435504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41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6E3498-FA81-4BC4-9BF5-82AB16CB3FF4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CE1BCE5-3F04-4D81-AF53-323CAA3FF10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03F24D-A9DE-4FEA-B034-D20E08EE71D4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2753E-4BD3-4506-BB75-7D62388C8DD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44D535-C503-47A3-9ECF-C9BA261B5026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4FCA8-AC98-4555-ABA8-61E78B1D859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EED96C-1FB9-491F-8300-2689EDFFEF53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A398C-90FA-474F-82EF-ADFEC0702A9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00013-C937-487E-87D0-2CD539BE0EA4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5D36ADD-F4A9-46A1-82DD-28FD78A5000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84167-0E21-4F6D-93A9-87C336740ECC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7D494-E4A0-40BD-85DD-090674C9E94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CBE716-8DEB-42B7-8671-60D58BD6E5A6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28F31-6441-46D2-8A78-CBA2B571566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D44ED6-477A-40C4-B541-B1F7B83730E5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A7783-3CF5-4F76-8F9A-1A13D66F77F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CAB03A-84DC-43B3-9F99-F3A19E0A60C6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B6C50C-A14E-4F1E-A611-1ACC7F0EF35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4D3AF-178E-4F69-A2CF-59EC7725FF38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26AF4-157D-46F2-9E73-F2B33211BAE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307411-7FD1-45ED-92F0-48889287D092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1F390ED-F2D4-418C-9179-D2D2A9B399E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B4FEA6B-3D73-4FC0-B877-D8B7451ECAE5}" type="datetimeFigureOut">
              <a:rPr lang="ru-RU" smtClean="0"/>
              <a:pPr>
                <a:defRPr/>
              </a:pPr>
              <a:t>29.01.2020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9A61EB9-0A0B-4CB9-B887-71054637B84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9" r:id="rId1"/>
    <p:sldLayoutId id="2147484720" r:id="rId2"/>
    <p:sldLayoutId id="2147484721" r:id="rId3"/>
    <p:sldLayoutId id="2147484722" r:id="rId4"/>
    <p:sldLayoutId id="2147484723" r:id="rId5"/>
    <p:sldLayoutId id="2147484724" r:id="rId6"/>
    <p:sldLayoutId id="2147484725" r:id="rId7"/>
    <p:sldLayoutId id="2147484726" r:id="rId8"/>
    <p:sldLayoutId id="2147484727" r:id="rId9"/>
    <p:sldLayoutId id="2147484728" r:id="rId10"/>
    <p:sldLayoutId id="214748472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3721C4821A2F602DAC398A31D1A40E207364C62D0F4681076A5A65AC748127E6FA5B0C4C5D196D03907B8B559980229981EB5E509A47At703F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90169" y="692697"/>
            <a:ext cx="9567135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kern="0" dirty="0">
                <a:solidFill>
                  <a:srgbClr val="221304"/>
                </a:solidFill>
                <a:effectLst/>
                <a:latin typeface="Times New Roman"/>
                <a:cs typeface="Times New Roman"/>
              </a:rPr>
              <a:t>Государственная служба по надзору и контролю </a:t>
            </a:r>
            <a:r>
              <a:rPr lang="ru-RU" sz="2400" kern="0" dirty="0" smtClean="0">
                <a:solidFill>
                  <a:srgbClr val="221304"/>
                </a:solidFill>
                <a:effectLst/>
                <a:latin typeface="Times New Roman"/>
                <a:cs typeface="Times New Roman"/>
              </a:rPr>
              <a:t>в </a:t>
            </a:r>
            <a:r>
              <a:rPr lang="ru-RU" sz="2400" kern="0" dirty="0">
                <a:solidFill>
                  <a:srgbClr val="221304"/>
                </a:solidFill>
                <a:effectLst/>
                <a:latin typeface="Times New Roman"/>
                <a:cs typeface="Times New Roman"/>
              </a:rPr>
              <a:t>сфере образования Кемеровской области</a:t>
            </a:r>
            <a:r>
              <a:rPr lang="ru-RU" sz="2800" kern="0" dirty="0">
                <a:solidFill>
                  <a:srgbClr val="221304"/>
                </a:solidFill>
                <a:effectLst/>
                <a:latin typeface="Times New Roman"/>
                <a:cs typeface="Times New Roman"/>
              </a:rPr>
              <a:t/>
            </a:r>
            <a:br>
              <a:rPr lang="ru-RU" sz="2800" kern="0" dirty="0">
                <a:solidFill>
                  <a:srgbClr val="221304"/>
                </a:solidFill>
                <a:effectLst/>
                <a:latin typeface="Times New Roman"/>
                <a:cs typeface="Times New Roman"/>
              </a:rPr>
            </a:br>
            <a:r>
              <a:rPr lang="ru-RU" sz="2400" kern="0" dirty="0">
                <a:solidFill>
                  <a:srgbClr val="221304"/>
                </a:solidFill>
                <a:effectLst/>
                <a:latin typeface="Times New Roman"/>
                <a:cs typeface="Times New Roman"/>
              </a:rPr>
              <a:t>(</a:t>
            </a:r>
            <a:r>
              <a:rPr lang="ru-RU" sz="2400" kern="0" dirty="0" err="1">
                <a:solidFill>
                  <a:srgbClr val="221304"/>
                </a:solidFill>
                <a:effectLst/>
                <a:latin typeface="Times New Roman"/>
                <a:cs typeface="Times New Roman"/>
              </a:rPr>
              <a:t>Кузбассобрнадзор</a:t>
            </a:r>
            <a:r>
              <a:rPr lang="ru-RU" sz="2400" kern="0" dirty="0">
                <a:solidFill>
                  <a:srgbClr val="221304"/>
                </a:solidFill>
                <a:effectLst/>
                <a:latin typeface="Times New Roman"/>
                <a:cs typeface="Times New Roman"/>
              </a:rPr>
              <a:t>)</a:t>
            </a:r>
            <a:r>
              <a:rPr lang="ru-RU" sz="2800" kern="0" dirty="0">
                <a:solidFill>
                  <a:srgbClr val="221304"/>
                </a:solidFill>
                <a:effectLst/>
                <a:latin typeface="Times New Roman"/>
                <a:cs typeface="Times New Roman"/>
              </a:rPr>
              <a:t/>
            </a:r>
            <a:br>
              <a:rPr lang="ru-RU" sz="2800" kern="0" dirty="0">
                <a:solidFill>
                  <a:srgbClr val="221304"/>
                </a:solidFill>
                <a:effectLst/>
                <a:latin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965060" y="2420895"/>
            <a:ext cx="7516013" cy="3513777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Федеральный государственный </a:t>
            </a:r>
            <a:r>
              <a:rPr lang="ru-RU" sz="2800" dirty="0" smtClean="0"/>
              <a:t>надзор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218264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718"/>
            <a:ext cx="10814992" cy="11880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Устав образовательной организации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390651" y="1628775"/>
            <a:ext cx="10160000" cy="46799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b="1" dirty="0" smtClean="0"/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Статья 28. Компетенция, права, обязанности и ответственность образовательной организации</a:t>
            </a:r>
          </a:p>
          <a:p>
            <a:pPr algn="just" eaLnBrk="1" hangingPunct="1">
              <a:buFontTx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Образовательная организация обладает автономией, под которой понимается самостоятельность в осуществлении образовательной, научной, административной, финансово-экономической деятельности, разработке и принятии локальных нормативных актов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 соответствии с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… уставом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…»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89712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718"/>
            <a:ext cx="11031016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Устав  образовательной организации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422400" y="1916115"/>
            <a:ext cx="10160000" cy="43211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/>
              <a:t>   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Статья 30. Локальные нормативные акты, содержащие нормы, регулирующие образовательные отношения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   «Образовательная организация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принимает локальные нормативные акты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, содержащие нормы, регулирующие образовательные отношения, в пределах своей компетенции в соответствии с законодательством Российской Федерации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в порядке, установленном ее уставом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4485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83432" y="116632"/>
            <a:ext cx="10153128" cy="125496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Устав образовательной организации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51384" y="1052737"/>
            <a:ext cx="10952088" cy="5472608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Статья 34. Основные права обучающихся и меры их социальной поддержки и стимулирования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    «Обучающимся предоставляются академические право на участие в управлении образовательной организацией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в порядке, установленном ее уставом».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80000"/>
              </a:lnSpc>
            </a:pPr>
            <a:r>
              <a:rPr lang="ru-RU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44. Права, обязанности и ответственность в сфере образования родителей (законных представителей) несовершеннолетних обучающихся</a:t>
            </a:r>
          </a:p>
          <a:p>
            <a:pPr lvl="0" algn="just">
              <a:lnSpc>
                <a:spcPct val="80000"/>
              </a:lnSpc>
            </a:pPr>
            <a:r>
              <a:rPr lang="ru-RU" sz="2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«Родители (законные представители) несовершеннолетних обучающихся имеют право: … принимать участие в управлении организацией, осуществляющей образовательную деятельность, </a:t>
            </a:r>
            <a:r>
              <a:rPr lang="ru-RU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форме, определяемой уставом этой организации</a:t>
            </a:r>
            <a:r>
              <a:rPr lang="ru-RU" sz="28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lvl="0" algn="just">
              <a:lnSpc>
                <a:spcPct val="80000"/>
              </a:lnSpc>
            </a:pPr>
            <a:r>
              <a:rPr lang="ru-RU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lvl="0" algn="just">
              <a:lnSpc>
                <a:spcPct val="80000"/>
              </a:lnSpc>
            </a:pPr>
            <a:r>
              <a:rPr lang="ru-RU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47. Правовой статус педагогических работников. Права и свободы педагогических работников, гарантии их реализации</a:t>
            </a:r>
          </a:p>
          <a:p>
            <a:pPr lvl="0" algn="just">
              <a:lnSpc>
                <a:spcPct val="80000"/>
              </a:lnSpc>
            </a:pPr>
            <a:r>
              <a:rPr lang="ru-RU" sz="2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«Педагогические работники пользуются следующими академическими правами и свободами: … право на участие в управлении образовательной организацией, в том числе в коллегиальных органах управления, </a:t>
            </a:r>
            <a:r>
              <a:rPr lang="ru-RU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порядке, установленном уставом этой организации».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163186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718"/>
            <a:ext cx="10526960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Устав образовательной организации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79376" y="1052738"/>
            <a:ext cx="11031016" cy="5399881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b="1" dirty="0" smtClean="0"/>
              <a:t>       </a:t>
            </a:r>
            <a:endParaRPr lang="ru-RU" sz="18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Статья 51. Правовой статус руководителя образовательной организации. Президент образовательной организации высшего образования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«Руководитель образовательной организации </a:t>
            </a:r>
            <a:r>
              <a:rPr lang="ru-RU" sz="2600" b="1" u="sng" dirty="0" smtClean="0">
                <a:latin typeface="Times New Roman" pitchFamily="18" charset="0"/>
                <a:cs typeface="Times New Roman" pitchFamily="18" charset="0"/>
              </a:rPr>
              <a:t>в соответствии                              с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законодательством Российской Федерации и </a:t>
            </a:r>
            <a:r>
              <a:rPr lang="ru-RU" sz="2600" b="1" u="sng" dirty="0" smtClean="0">
                <a:latin typeface="Times New Roman" pitchFamily="18" charset="0"/>
                <a:cs typeface="Times New Roman" pitchFamily="18" charset="0"/>
              </a:rPr>
              <a:t>уставом образовательной организации: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       1) избирается общим собранием, конференцией работников (общим собранием, конференцией работников и обучающихся) образовательной организации с последующим утверждением учредителем образовательной организации;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      2) назначается учредителем образовательной организации …»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      «</a:t>
            </a:r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Права и обязанности руководителя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 образовательной организации, его компетенция в области управления образовательной организацией </a:t>
            </a:r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определяются в соответствии с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законодательством об образовании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уставом образовательной организации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790111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718"/>
            <a:ext cx="10454952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Устав образовательной организации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39416" y="1628802"/>
            <a:ext cx="10742984" cy="5040291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/>
              <a:t>    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Статья 52. Иные работники образовательных организаций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   «В образовательных организациях наряду с должностями педагогических работников, научных работников предусматриваются должности инженерно-технических, административно-хозяйственных, производственных, учебно-вспомогательных, медицинских и иных работников, осуществляющих вспомогательные функции».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   «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Права, обязанности и ответственность работников образовательных организаций, занимающих должности, указанные в части 1 настоящей статьи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устанавливаются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законодательством Российской Федерации,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уставом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правилами внутреннего трудового распорядка и иными локальными нормативными актами образовательных организаций, должностными инструкциями и трудовыми договорами». </a:t>
            </a:r>
          </a:p>
        </p:txBody>
      </p:sp>
    </p:spTree>
    <p:extLst>
      <p:ext uri="{BB962C8B-B14F-4D97-AF65-F5344CB8AC3E}">
        <p14:creationId xmlns:p14="http://schemas.microsoft.com/office/powerpoint/2010/main" val="404564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718"/>
            <a:ext cx="10814992" cy="104403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Локальные нормативные акты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63352" y="1484316"/>
            <a:ext cx="11017224" cy="5041028"/>
          </a:xfrm>
        </p:spPr>
        <p:txBody>
          <a:bodyPr>
            <a:normAutofit lnSpcReduction="10000"/>
          </a:bodyPr>
          <a:lstStyle/>
          <a:p>
            <a:pPr marL="609600" indent="-609600" eaLnBrk="1" hangingPunct="1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Определяющие язык (языки) образования</a:t>
            </a:r>
          </a:p>
          <a:p>
            <a:pPr marL="609600" indent="-609600" eaLnBrk="1" hangingPunct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- Положения о структурных подразделениях</a:t>
            </a:r>
          </a:p>
          <a:p>
            <a:pPr marL="609600" indent="-609600" eaLnBrk="1" hangingPunct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- Правила внутреннего распорядка обучающихся</a:t>
            </a:r>
          </a:p>
          <a:p>
            <a:pPr marL="609600" indent="-609600" eaLnBrk="1" hangingPunct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- Правила внутреннего трудового распорядка</a:t>
            </a:r>
          </a:p>
          <a:p>
            <a:pPr marL="609600" indent="-609600" eaLnBrk="1" hangingPunct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- Правила приема обучающихся</a:t>
            </a:r>
          </a:p>
          <a:p>
            <a:pPr marL="609600" indent="-609600" eaLnBrk="1" hangingPunct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- Режим занятий обучающихся</a:t>
            </a:r>
          </a:p>
          <a:p>
            <a:pPr marL="609600" indent="-609600" algn="just" eaLnBrk="1" hangingPunct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- Формы, периодичность и порядок текущего контроля успеваемости и промежуточной аттестации обучающихся </a:t>
            </a:r>
          </a:p>
          <a:p>
            <a:pPr marL="609600" indent="-609600" eaLnBrk="1" hangingPunct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- Порядок и основания перевода, отчисления и восстановления обучающихся</a:t>
            </a:r>
          </a:p>
          <a:p>
            <a:pPr marL="609600" indent="-609600" eaLnBrk="1" hangingPunct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- Порядок оформления возникновения, приостановления и прекращения отношений между образовательной организацией и обучающимися и (или) родителями (законными представителями) несовершеннолетних обучающихся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423456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718"/>
            <a:ext cx="10742984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Локальные нормативные акты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35360" y="1268760"/>
            <a:ext cx="11232224" cy="5112568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О порядке оказания платных образовательных услуг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Об утверждении стоимости обучения по каждой образовательной программе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Образец договора об оказании платных образовательных услуг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Предусматривающие обучение по индивидуальному учебному плану, в том числе ускоренное обучение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Закрепляющие порядок пользования лечебно-оздоровительной инфраструктурой, объектами культуры и объектами спорта образовательной организации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Закрепляющие порядок посещения по выбору обучающегося мероприятий, которые проводятся в организации, осуществляющей образовательную деятельность, и не предусмотрены учебным планом</a:t>
            </a:r>
          </a:p>
          <a:p>
            <a:pPr marL="609600" indent="-609600" algn="just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Устанавливающие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порядок создания, организации работы, принятия решений комиссией по урегулированию споров между участниками образовательных отношений и их исполнения</a:t>
            </a:r>
          </a:p>
          <a:p>
            <a:pPr marL="609600" indent="-609600" algn="just">
              <a:lnSpc>
                <a:spcPct val="8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Устанавливающие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порядок доступа к информационно-телекоммуникационным сетям и базам данных, учебным и методическим материалам, музейным фондам, материально-техническим средствам обеспечения образовательной деятельности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539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718"/>
            <a:ext cx="10382944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Локальные нормативные акты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35360" y="836712"/>
            <a:ext cx="11312128" cy="5760640"/>
          </a:xfrm>
        </p:spPr>
        <p:txBody>
          <a:bodyPr>
            <a:noAutofit/>
          </a:bodyPr>
          <a:lstStyle/>
          <a:p>
            <a:pPr marL="342900" lvl="0" indent="-342900" algn="just" fontAlgn="base">
              <a:lnSpc>
                <a:spcPct val="80000"/>
              </a:lnSpc>
              <a:spcAft>
                <a:spcPct val="0"/>
              </a:spcAft>
              <a:buFontTx/>
              <a:buChar char="-"/>
            </a:pPr>
            <a:r>
              <a:rPr lang="ru-RU" sz="2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Содержащие </a:t>
            </a:r>
            <a:r>
              <a:rPr lang="ru-RU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нормы профессиональной этики педагогических </a:t>
            </a:r>
            <a:r>
              <a:rPr lang="ru-RU" sz="2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работников</a:t>
            </a:r>
          </a:p>
          <a:p>
            <a:pPr marL="342900" lvl="0" indent="-342900" algn="just" fontAlgn="base">
              <a:lnSpc>
                <a:spcPct val="80000"/>
              </a:lnSpc>
              <a:spcAft>
                <a:spcPct val="0"/>
              </a:spcAft>
              <a:buFontTx/>
              <a:buChar char="-"/>
            </a:pPr>
            <a:r>
              <a:rPr lang="ru-RU" sz="2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Определяющие </a:t>
            </a:r>
            <a:r>
              <a:rPr lang="ru-RU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соотношение учебной (преподавательской) и другой педагогической работы в пределах рабочей недели или учебного </a:t>
            </a:r>
            <a:r>
              <a:rPr lang="ru-RU" sz="2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marL="342900" lvl="0" indent="-342900" algn="just" fontAlgn="base">
              <a:lnSpc>
                <a:spcPct val="80000"/>
              </a:lnSpc>
              <a:spcAft>
                <a:spcPct val="0"/>
              </a:spcAft>
              <a:buFontTx/>
              <a:buChar char="-"/>
            </a:pPr>
            <a:r>
              <a:rPr lang="ru-RU" sz="2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Устанавливающие </a:t>
            </a:r>
            <a:r>
              <a:rPr lang="ru-RU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права, обязанности и ответственность работников образовательных организаций, занимающих должности инженерно-технических, административно-хозяйственных, производственных, учебно-вспомогательных, медицинских и иных работников, осуществляющих вспомогательные </a:t>
            </a:r>
            <a:r>
              <a:rPr lang="ru-RU" sz="2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функции</a:t>
            </a:r>
          </a:p>
          <a:p>
            <a:pPr marL="342900" lvl="0" indent="-342900" algn="just" fontAlgn="base">
              <a:lnSpc>
                <a:spcPct val="80000"/>
              </a:lnSpc>
              <a:spcAft>
                <a:spcPct val="0"/>
              </a:spcAft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Определяющие количество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обучающихся в объединении, их возрастные категории, а также продолжительность учебных занятий в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объединении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(п. 9 Приказа </a:t>
            </a:r>
            <a:r>
              <a:rPr lang="ru-RU" sz="2200" b="0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России от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09.11.2018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№ 196)</a:t>
            </a:r>
          </a:p>
          <a:p>
            <a:pPr marL="342900" lvl="0" indent="-342900" algn="just" fontAlgn="base">
              <a:lnSpc>
                <a:spcPct val="80000"/>
              </a:lnSpc>
              <a:spcAft>
                <a:spcPct val="0"/>
              </a:spcAft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Устанавливающие порядок зачета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организацией, осуществляющей образовательную деятельность,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освоения обучающимися учебных предметов, курсов, дисциплин (модулей), практики, дополнительных образовательных программ в других организациях, осуществляющих образовательную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деятельность                                        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(до 01.07.2020; см.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Федеральный закон от 02.12.2019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№ 403-ФЗ «О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внесении изменений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               в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образовании в Российской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Федерации»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и отдельные законодательные акты Российской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Федерации»)</a:t>
            </a:r>
            <a:endParaRPr lang="ru-RU" sz="2200" b="0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80000"/>
              </a:lnSpc>
              <a:spcAft>
                <a:spcPct val="0"/>
              </a:spcAft>
            </a:pP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9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10670976" cy="13716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ПЛАТНЫЕ ОБРАЗОВАТЕЛЬНЫЕ УСЛУГИ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368" y="1268760"/>
            <a:ext cx="11233248" cy="5040560"/>
          </a:xfrm>
        </p:spPr>
        <p:txBody>
          <a:bodyPr/>
          <a:lstStyle/>
          <a:p>
            <a:pPr marR="269240" lvl="0" algn="just" eaLnBrk="0" fontAlgn="base" hangingPunct="0">
              <a:spcBef>
                <a:spcPct val="0"/>
              </a:spcBef>
              <a:spcAft>
                <a:spcPts val="0"/>
              </a:spcAft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R="269240" lvl="0" algn="just" eaLnBrk="0" fontAlgn="base" hangingPunct="0">
              <a:spcBef>
                <a:spcPct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Федеральный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закон от 29.12.2012 № 273-ФЗ «Об образовании в Российской Федерации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</a:t>
            </a:r>
          </a:p>
          <a:p>
            <a:pPr marR="269240" lvl="0" algn="just" eaLnBrk="0" fontAlgn="base" hangingPunct="0">
              <a:spcBef>
                <a:spcPct val="0"/>
              </a:spcBef>
              <a:spcAft>
                <a:spcPts val="0"/>
              </a:spcAft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R="269240" lvl="0" algn="just" eaLnBrk="0" fontAlgn="base" hangingPunct="0">
              <a:spcBef>
                <a:spcPct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Постановление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Правительства РФ от 15.08.2013 № 706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«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Об утверждении Правил оказания платных образовательных услуг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</a:t>
            </a:r>
          </a:p>
          <a:p>
            <a:pPr marR="269240" lvl="0" algn="just" eaLnBrk="0" fontAlgn="base" hangingPunct="0">
              <a:spcBef>
                <a:spcPct val="0"/>
              </a:spcBef>
              <a:spcAft>
                <a:spcPts val="0"/>
              </a:spcAft>
            </a:pP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России от 25.10.2013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 1185 «Об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утверждении примерной формы договора об образовании на обучение по дополнительным образовательным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программам»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621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3392" y="612848"/>
            <a:ext cx="106571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/>
              </a:rPr>
              <a:t>	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Платные образовательные услуги не могут быть оказаны вместо образовательной деятельности, финансовое обеспечение которой осуществляется за счет бюджетных ассигнований федерального бюджета, бюджетов субъектов Российской Федерации, местных бюджетов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Средства, полученные организациями, осуществляющими образовательную деятельность, при оказании таких платных образовательных услуг, возвращаются оплатившим эти услуги лицам (ч. 2 ст. 101 ФЗ № 273).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осуществляющие образовательную деятельность за счет бюджетных ассигнований федерального бюджета, бюджетов субъектов Российской Федерации, местных бюджетов, 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вправе осуществлять за счет средств физических и (или) юридических лиц образовательную деятельность, не предусмотренную установленным государственным или муниципальным заданием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либо соглашением о предоставлении субсидии на возмещение затрат, на одинаковых при оказании одних и тех же услуг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условиях                                       (ч. 3 ст. 101 ФЗ № 273).</a:t>
            </a:r>
            <a:endParaRPr lang="ru-RU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7217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003" y="0"/>
            <a:ext cx="11031016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D1282E"/>
                </a:solidFill>
                <a:latin typeface="Times New Roman" pitchFamily="18" charset="0"/>
                <a:cs typeface="Times New Roman" pitchFamily="18" charset="0"/>
              </a:rPr>
              <a:t>Перечень нормативных правовых актов, содержащих обязательные требования, соблюдение которых оценивается при проведении мероприятий по федеральному государственному надзору в сфере </a:t>
            </a:r>
            <a:r>
              <a:rPr lang="ru-RU" sz="2000" b="1" dirty="0" smtClean="0">
                <a:solidFill>
                  <a:srgbClr val="D1282E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br>
              <a:rPr lang="ru-RU" sz="2000" b="1" dirty="0" smtClean="0">
                <a:solidFill>
                  <a:srgbClr val="D1282E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8759" y="1052736"/>
            <a:ext cx="106571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269240" lvl="0" indent="-285750" algn="just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Федеральный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закон от 29.12.2012 № 273-ФЗ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«Об образовании в Российской Федерации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»;</a:t>
            </a:r>
          </a:p>
          <a:p>
            <a:pPr marL="285750" marR="269240" lvl="0" indent="-285750" algn="just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Федеральный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закон от 24.07.1998 № 124-ФЗ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«Об основных гарантиях прав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ребенка в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Российской Федерации»;	</a:t>
            </a: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285750" marR="269240" lvl="0" indent="-285750" algn="just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Постановление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Правительства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РФ от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10.07.2013 №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582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        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утверждении Правил размещения на официальном сайте образовательной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организации в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информационно-телекоммуникационной сети «Интернет» и обновления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информации об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образовательной организации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»;</a:t>
            </a:r>
          </a:p>
          <a:p>
            <a:pPr marL="285750" marR="269240" lvl="0" indent="-285750" algn="just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latin typeface="Times New Roman"/>
                <a:ea typeface="Times New Roman"/>
              </a:rPr>
              <a:t>Постановление </a:t>
            </a:r>
            <a:r>
              <a:rPr lang="ru-RU" sz="2400" b="1" dirty="0">
                <a:latin typeface="Times New Roman"/>
                <a:ea typeface="Times New Roman"/>
              </a:rPr>
              <a:t>Правительства </a:t>
            </a:r>
            <a:r>
              <a:rPr lang="ru-RU" sz="2400" b="1" dirty="0" smtClean="0">
                <a:latin typeface="Times New Roman"/>
                <a:ea typeface="Times New Roman"/>
              </a:rPr>
              <a:t>РФ от </a:t>
            </a:r>
            <a:r>
              <a:rPr lang="ru-RU" sz="2400" b="1" dirty="0">
                <a:latin typeface="Times New Roman"/>
                <a:ea typeface="Times New Roman"/>
              </a:rPr>
              <a:t>15.08.2013 № </a:t>
            </a:r>
            <a:r>
              <a:rPr lang="ru-RU" sz="2400" b="1" dirty="0" smtClean="0">
                <a:latin typeface="Times New Roman"/>
                <a:ea typeface="Times New Roman"/>
              </a:rPr>
              <a:t>706 </a:t>
            </a:r>
            <a:r>
              <a:rPr lang="ru-RU" sz="2400" b="1" dirty="0" smtClean="0">
                <a:latin typeface="Times New Roman"/>
                <a:ea typeface="Times New Roman"/>
              </a:rPr>
              <a:t>                                   </a:t>
            </a:r>
            <a:r>
              <a:rPr lang="ru-RU" sz="2400" dirty="0" smtClean="0">
                <a:latin typeface="Times New Roman"/>
                <a:ea typeface="Times New Roman"/>
              </a:rPr>
              <a:t>«Об </a:t>
            </a:r>
            <a:r>
              <a:rPr lang="ru-RU" sz="2400" dirty="0">
                <a:latin typeface="Times New Roman"/>
                <a:ea typeface="Times New Roman"/>
              </a:rPr>
              <a:t>утверждении Правил оказания платных образовательных услуг</a:t>
            </a:r>
            <a:r>
              <a:rPr lang="ru-RU" sz="2400" dirty="0" smtClean="0">
                <a:latin typeface="Times New Roman"/>
                <a:ea typeface="Times New Roman"/>
              </a:rPr>
              <a:t>»;</a:t>
            </a:r>
          </a:p>
          <a:p>
            <a:pPr marL="285750" marR="269240" lvl="0" indent="-285750" algn="just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России от 09.11.2015 № 1309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«Об 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помощи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»;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725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1384" y="188641"/>
            <a:ext cx="108012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/>
              </a:rPr>
              <a:t>	</a:t>
            </a:r>
          </a:p>
          <a:p>
            <a:pPr algn="just"/>
            <a:r>
              <a:rPr lang="ru-RU" sz="2400" b="1" dirty="0">
                <a:latin typeface="Arial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Ч. 2 ст. 53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Федерального закона №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273-ФЗ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 образовании в Российской Федерации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случае приема на обучение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счет средств физических и (или) юридических лиц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изданию распорядительного акта о приеме лиц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на обучение в организацию, осуществляющую образовательную деятельность,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предшествует заключение договора об образовании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Ч. 1 ст. 54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Федерального закона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273-ФЗ «Об образовании в Российской Федерации»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договор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 образовании заключается в простой письменной форме между: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организацией, осуществляющей образовательную деятельность, и лицом, зачисляемым на обучение (родителями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(законными представителями) несовершеннолетнего лица;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организацией, осуществляющей образовательную деятельность, лицом, зачисляемым на обучение, и физическим или юридическим лицом, обязующимся оплатить обучение лица, зачисляемого на обучение.</a:t>
            </a: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109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7408" y="188715"/>
            <a:ext cx="105131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>
                <a:solidFill>
                  <a:prstClr val="black"/>
                </a:solidFill>
                <a:latin typeface="Arial"/>
              </a:rPr>
              <a:t>	</a:t>
            </a:r>
            <a:endParaRPr lang="ru-RU" sz="2400" dirty="0">
              <a:solidFill>
                <a:prstClr val="black"/>
              </a:solidFill>
              <a:latin typeface="Arial"/>
              <a:cs typeface="Times New Roman" pitchFamily="18" charset="0"/>
            </a:endParaRPr>
          </a:p>
          <a:p>
            <a:pPr lvl="0" algn="just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Ч.ч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2, 3 ст. 54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Федерального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закона №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273-ФЗ «Об образовании в Российской Федерации»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договоре об образовании должны быть указаны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основные характеристики образования, в том числе вид, уровень и (или) направленность образовательной программы (часть образовательной программы определенных уровня, вида и (или) направленности), форма обучения, срок освоения образовательной программы (продолжительность обучения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полная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стоимость платных образовательных услуг и порядок их оплаты. 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Увеличение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стоимости платных образовательных услуг после заключения такого договора не допускается, за исключением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увеличения стоимости указанных услуг с учетом уровня инфляции, предусмотренного основными характеристиками федерального бюджета на очередной финансовый год и плановый период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731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9376" y="188640"/>
            <a:ext cx="1130525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П. 12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Правил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оказания платных образовательных услуг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», утвержденных Постановлением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Правительства РФ от 15.08.2013 №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706: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оговор содержит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следующие сведения: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полное наименование и фирменное наименование (при наличии) исполнителя - юридического лица; фамилия, имя, отчество (при наличии) исполнителя - индивидуального предпринимателя;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место нахождения или место жительства исполнителя;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наименование или фамилия, имя, отчество (при наличии) заказчика, телефон заказчика;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место нахождения или место жительства заказчика;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фамилия, имя, отчество (при наличии) представителя исполнителя и (или) заказчика, реквизиты документа, удостоверяющего полномочия представителя исполнителя и (или) заказчика;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фамилия, имя, отчество (при наличии) обучающегося, его место жительства, телефон (указывается в случае оказания платных образовательных услуг в пользу обучающегося, не являющегося заказчиком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договору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ж) права, обязанности и ответственность исполнителя, заказчика и обучающегося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766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1384" y="404664"/>
            <a:ext cx="109452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12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Правил оказания платных образовательных услуг», утвержденных Постановлением Правительства РФ от 15.08.2013 № 706: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оговор содержит следующие сведения</a:t>
            </a:r>
            <a:r>
              <a:rPr lang="ru-RU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з) полная стоимость образовательных услуг, порядок их оплаты;</a:t>
            </a:r>
          </a:p>
          <a:p>
            <a:pPr lvl="0" algn="just"/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и) сведения о лицензии на осуществление образовательной деятельности (наименование лицензирующего органа, номер и дата регистрации лицензии);</a:t>
            </a:r>
          </a:p>
          <a:p>
            <a:pPr lvl="0" algn="just"/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к) вид, уровень и (или) направленность образовательной программы (часть образовательной программы определенного уровня, вида и (или) направленности);</a:t>
            </a:r>
          </a:p>
          <a:p>
            <a:pPr lvl="0" algn="just"/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л) форма обучения;</a:t>
            </a:r>
          </a:p>
          <a:p>
            <a:pPr lvl="0" algn="just"/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м) сроки освоения образовательной программы (продолжительность обучения);</a:t>
            </a:r>
          </a:p>
          <a:p>
            <a:pPr lvl="0" algn="just"/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н) вид документа (при наличии), выдаваемого обучающемуся после успешного освоения им соответствующей образовательной программы (части образовательной программы);</a:t>
            </a:r>
          </a:p>
          <a:p>
            <a:pPr lvl="0" algn="just"/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о) порядок изменения и расторжения договора;</a:t>
            </a:r>
          </a:p>
          <a:p>
            <a:pPr lvl="0" algn="just"/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п) другие необходимые сведения, связанные со спецификой оказываемых платных образовательных услуг.</a:t>
            </a:r>
          </a:p>
          <a:p>
            <a:pPr lvl="0" algn="just"/>
            <a:endParaRPr lang="ru-RU" sz="24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02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7408" y="548725"/>
            <a:ext cx="105851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Ч. 4 ст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54 Федерального закона от 29.12.2012 № 273-ФЗ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«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 образовании в Российской Федерации»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сведения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указанные в договоре об оказании платных образовательных услуг, должны соответствовать информации, размещенной на официальном сайте образовательной организации в сети "Интернет" на дату заключения договора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Arial"/>
              </a:rPr>
              <a:t>	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Ч.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ст. 54 Федерального закона от 29.12.2012 № 273-ФЗ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«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 образовании в Российской Федерации»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i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снования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расторжения в одностороннем порядке организацией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осуществляющей образовательную деятельность, договора об оказании платных образовательных услуг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указываются в договоре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7946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1424" y="958325"/>
            <a:ext cx="10009112" cy="483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4 ст. 54 Федерального закона № 273-ФЗ «Об образовании в Российской Федерации»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наряду с установленными статьей 61 настоящего Федерального закона основаниями прекращения образовательных 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отношений </a:t>
            </a:r>
            <a:r>
              <a:rPr lang="ru-RU" sz="2400" b="1" i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по </a:t>
            </a:r>
            <a:r>
              <a:rPr lang="ru-RU" sz="2400" b="1" i="1" u="sng" dirty="0">
                <a:latin typeface="Times New Roman" pitchFamily="18" charset="0"/>
                <a:ea typeface="Calibri"/>
                <a:cs typeface="Times New Roman" pitchFamily="18" charset="0"/>
              </a:rPr>
              <a:t>инициативе организации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, осуществляющей образовательную деятельность, </a:t>
            </a:r>
            <a:r>
              <a:rPr lang="ru-RU" sz="2400" b="1" u="sng" dirty="0">
                <a:latin typeface="Times New Roman" pitchFamily="18" charset="0"/>
                <a:ea typeface="Calibri"/>
                <a:cs typeface="Times New Roman" pitchFamily="18" charset="0"/>
              </a:rPr>
              <a:t>договор об оказании платных образовательных услуг может быть расторгнут в одностороннем порядке этой организацией в случае: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просрочки оплаты стоимости платных образовательных услуг;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если надлежащее исполнение обязательства по оказанию платных образовательных услуг стало невозможным вследствие действий (бездействия) обучающегося.</a:t>
            </a:r>
          </a:p>
        </p:txBody>
      </p:sp>
    </p:spTree>
    <p:extLst>
      <p:ext uri="{BB962C8B-B14F-4D97-AF65-F5344CB8AC3E}">
        <p14:creationId xmlns:p14="http://schemas.microsoft.com/office/powerpoint/2010/main" val="1226199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1384" y="404709"/>
            <a:ext cx="1087320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П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Правил оказания платных образовательных услуг», утвержденных Постановлением Правительства РФ от 15.08.2013 № 706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2400" b="1" i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инициативе исполнителя договор может быть расторгнут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                                       в 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одностороннем порядке в следующем случае: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применение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обучающемуся, достигшему возраста 15 лет, отчисления как меры дисциплинарного взыскания;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установление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нарушения порядка приема в осуществляющую образовательную деятельность организацию, повлекшего по вине обучающегося его незаконное зачисление в эту образовательную организацию;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просрочка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оплаты стоимости платных образовательных услуг;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невозможность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надлежащего исполнения обязательств по оказанию платных образовательных услуг вследствие действий (бездействия) обучающегося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258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368" y="332747"/>
            <a:ext cx="1137726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4 ст.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61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Федерального закона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273-ФЗ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 образовании в Российской Федерации»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обучающимся или родителями (законными представителями) несовершеннолетнего обучающегося заключен договор об оказании платных образовательных услуг,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 досрочном прекращении образовательных отношений такой договор расторгается на основании распорядительного акта организации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осуществляющей образовательную деятельность,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 отчислении обучающегося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этой организации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Часть 1 статьи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19.30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Кодекса Российской Федерации об административных правонарушениях:</a:t>
            </a: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Нарушение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установленных законодательством об образовании требований к ведению образовательной деятельности, выразившееся в ведении образовательной деятельности представительствами образовательных организаций или </a:t>
            </a:r>
            <a:r>
              <a:rPr lang="ru-RU" sz="2200" b="1" i="1" u="sng" dirty="0">
                <a:latin typeface="Times New Roman" pitchFamily="18" charset="0"/>
                <a:cs typeface="Times New Roman" pitchFamily="18" charset="0"/>
              </a:rPr>
              <a:t>нарушении правил оказания платных образовательных 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услуг,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влечет </a:t>
            </a:r>
            <a:r>
              <a:rPr lang="ru-RU" sz="2200" b="1" i="1" u="sng" dirty="0">
                <a:latin typeface="Times New Roman" pitchFamily="18" charset="0"/>
                <a:cs typeface="Times New Roman" pitchFamily="18" charset="0"/>
              </a:rPr>
              <a:t>наложение административного штрафа на должностных лиц в размере от тридцати тысяч до пятидесяти тысяч рублей; на юридических лиц - от ста тысяч до двухсот тысяч рублей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8524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10742984" cy="13716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Типичные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нарушения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124745"/>
            <a:ext cx="11031016" cy="5001420"/>
          </a:xfrm>
        </p:spPr>
        <p:txBody>
          <a:bodyPr>
            <a:norm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1) договор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об оказании платных образовательных услуг не содержит необходимых сведений в соответствии с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требованиями законодательства об образовании (ст. 54 ФЗ № 273, п. 12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Правил оказания платных образовательных услуг, утвержденных постановлением Правительства Российской Федерации от 15.08.2013 № 706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);</a:t>
            </a:r>
          </a:p>
          <a:p>
            <a:pPr algn="just"/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 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на официальном сайте образовательной организации копии документа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порядке оказания платных образовательных услуг, в том числе образца договора об оказании платных образовательных услуг, документа об утверждении стоимости обучения по каждой образовательной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программе;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3)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несоответствие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стоимости услуги,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зафиксированной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договоре,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стоимости,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указанной на официальном сайте образовательной организации в сети "Интернет";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4)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увеличение стоимости платных образовательных услуг по основаниям,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предусмотренным законодательством об образовании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ч.  3 ст.  54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ФЗ № 273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п. 8 Правил оказания платных образовательных услуг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утвержденных постановлением Правительства Российской Федерации от 15.08.2013 № 706). 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25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5400" y="188640"/>
            <a:ext cx="1029714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269240" lvl="0" indent="-342900" algn="just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приказ </a:t>
            </a:r>
            <a:r>
              <a:rPr lang="ru-RU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Минпросвещения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России от 09.11.2018 № 196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  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Об утверждении Порядка организации и осуществления образовательной деятельности по дополнительным общеобразовательным программам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»;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marR="269240" lvl="0" indent="-342900" algn="just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приказ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Минкультуры России от 14.08.2013 №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1145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Об утверждении порядка приема на обучение по дополнительным предпрофессиональным программам в области искусств»;</a:t>
            </a:r>
          </a:p>
          <a:p>
            <a:pPr marL="342900" marR="269240" lvl="0" indent="-342900" algn="just">
              <a:spcAft>
                <a:spcPts val="0"/>
              </a:spcAft>
              <a:buFontTx/>
              <a:buChar char="-"/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приказ Минкультуры России от 16.07.2013 № 998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«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Об утверждении перечня дополнительных предпрофессиональных программ в области искусств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»;</a:t>
            </a:r>
          </a:p>
          <a:p>
            <a:pPr marL="342900" marR="269240" lvl="0" indent="-342900" algn="just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Минкультуры России от 09.02.2012 № 86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«Об утверждении Положения о порядке и формах проведения итоговой аттестации обучающихся, освоивших дополнительные предпрофессиональные общеобразовательные программы в области искусств»; </a:t>
            </a:r>
          </a:p>
          <a:p>
            <a:pPr marL="342900" marR="269240" lvl="0" indent="-342900" algn="just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Минкультуры России от 10.07.2013 № 975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«Об утверждении формы свидетельства об освоении дополнительных предпрофессиональных программ в области искусств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»;</a:t>
            </a:r>
            <a:endParaRPr lang="ru-RU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94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2907" y="188640"/>
            <a:ext cx="11305256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25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250" b="1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250" b="1" dirty="0">
                <a:latin typeface="Times New Roman" pitchFamily="18" charset="0"/>
                <a:cs typeface="Times New Roman" pitchFamily="18" charset="0"/>
              </a:rPr>
              <a:t> России от 15.03.2013 № 185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«Об утверждении Порядка применения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к обучающимся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и снятия с обучающихся мер дисциплинарного взыскания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»; </a:t>
            </a:r>
            <a:endParaRPr lang="ru-RU" sz="225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25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250" b="1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250" b="1" dirty="0">
                <a:latin typeface="Times New Roman" pitchFamily="18" charset="0"/>
                <a:cs typeface="Times New Roman" pitchFamily="18" charset="0"/>
              </a:rPr>
              <a:t> России от 23.08.2017 № 816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«Об утверждении Порядка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применения организациями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, осуществляющими образовательную деятельность, электронного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обучения, дистанционных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образовательных технологий при реализации образовательных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программ»</a:t>
            </a:r>
          </a:p>
          <a:p>
            <a:pPr marL="342900" indent="-342900">
              <a:buFontTx/>
              <a:buChar char="-"/>
            </a:pPr>
            <a:r>
              <a:rPr lang="ru-RU" sz="225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250" b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250" b="1" dirty="0" smtClean="0">
                <a:latin typeface="Times New Roman" pitchFamily="18" charset="0"/>
                <a:cs typeface="Times New Roman" pitchFamily="18" charset="0"/>
              </a:rPr>
              <a:t> России от 07.04.2014 № 276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«Об утверждении Порядка проведения аттестации педагогических работников организаций, осуществляющих образовательную деятельность»;</a:t>
            </a:r>
          </a:p>
          <a:p>
            <a:pPr marL="342900" indent="-342900">
              <a:buFontTx/>
              <a:buChar char="-"/>
            </a:pPr>
            <a:r>
              <a:rPr lang="ru-RU" sz="225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250" b="1" dirty="0" err="1">
                <a:latin typeface="Times New Roman" pitchFamily="18" charset="0"/>
                <a:cs typeface="Times New Roman" pitchFamily="18" charset="0"/>
              </a:rPr>
              <a:t>Минздравсоцразвития</a:t>
            </a:r>
            <a:r>
              <a:rPr lang="ru-RU" sz="2250" b="1" dirty="0">
                <a:latin typeface="Times New Roman" pitchFamily="18" charset="0"/>
                <a:cs typeface="Times New Roman" pitchFamily="18" charset="0"/>
              </a:rPr>
              <a:t> России от 26.08.2010 № 761н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«Об утверждении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Единого квалификационного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справочника должностей руководителей, специалистов и служащих,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раздел «Квалификационные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характеристики должностей работников образования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342900" indent="-342900" algn="just">
              <a:buFontTx/>
              <a:buChar char="-"/>
            </a:pPr>
            <a:r>
              <a:rPr lang="ru-RU" sz="225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250" b="1" dirty="0" err="1"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sz="2250" b="1" dirty="0">
                <a:latin typeface="Times New Roman" pitchFamily="18" charset="0"/>
                <a:cs typeface="Times New Roman" pitchFamily="18" charset="0"/>
              </a:rPr>
              <a:t> от 29.05.2014 № 785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«Об утверждении требований к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структуре официального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сайта образовательной организации в информационно-телекоммуникационной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сети «Интернет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» и формату представления на нем информации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47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447807"/>
            <a:ext cx="11449272" cy="5293567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392" y="116632"/>
            <a:ext cx="10297144" cy="1050287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документов, представление которых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для достижения целей и задач проведения проверки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9376" y="1166919"/>
            <a:ext cx="1108923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устав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, изменения и дополнения в устав Организации;</a:t>
            </a:r>
            <a:b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- локальные нормативные акты, регламентирующие деятельность организации по вопросам, подлежащим проверке;</a:t>
            </a:r>
            <a:b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договоры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об образовании, заключённые между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Организацией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, и лицом,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зачисляемым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на обучение (родителями (законными представителями) несовершеннолетнего лица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) </a:t>
            </a:r>
            <a:r>
              <a:rPr lang="ru-RU" sz="24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(при наличии);</a:t>
            </a:r>
            <a:r>
              <a:rPr lang="ru-RU" sz="2400" i="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400" i="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договоры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об образовании, заключённые между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, лицом,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зачисляемым на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обучение (родителями (законными представителями) несовершеннолетнего лица), и физическим или юридическим лицом, обязующимся оплатить обучение лица, зачисляемого на </a:t>
            </a:r>
            <a:r>
              <a:rPr lang="ru-RU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обучение </a:t>
            </a:r>
            <a:r>
              <a:rPr lang="ru-RU" sz="2400" i="1" dirty="0">
                <a:solidFill>
                  <a:srgbClr val="000000"/>
                </a:solidFill>
                <a:latin typeface="Times New Roman"/>
                <a:ea typeface="Times New Roman"/>
              </a:rPr>
              <a:t>(при наличии);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приказы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Организации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по основной деятельности, в том числе о зачислении, отчислении,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переводе, восстановлении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обучающихся;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6958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368" y="548682"/>
            <a:ext cx="11449272" cy="527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fontAlgn="auto" hangingPunct="1">
              <a:spcBef>
                <a:spcPct val="20000"/>
              </a:spcBef>
              <a:spcAft>
                <a:spcPts val="600"/>
              </a:spcAft>
            </a:pPr>
            <a:r>
              <a:rPr lang="ru-RU" b="1" cap="all" spc="120" dirty="0">
                <a:solidFill>
                  <a:srgbClr val="D1282E"/>
                </a:solidFill>
                <a:latin typeface="Times New Roman" pitchFamily="18" charset="0"/>
                <a:cs typeface="Times New Roman" pitchFamily="18" charset="0"/>
              </a:rPr>
              <a:t>Перечень документов, представление которых необходимо для достижения целей и задач проведения проверки</a:t>
            </a:r>
            <a:r>
              <a:rPr lang="ru-RU" sz="2000" b="1" cap="all" spc="120" dirty="0">
                <a:solidFill>
                  <a:srgbClr val="D1282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600"/>
              </a:spcAft>
            </a:pPr>
            <a:r>
              <a:rPr lang="ru-RU" sz="2400" b="1" dirty="0" smtClean="0">
                <a:latin typeface="Times New Roman"/>
                <a:ea typeface="Times New Roman"/>
              </a:rPr>
              <a:t>- документы</a:t>
            </a:r>
            <a:r>
              <a:rPr lang="ru-RU" sz="2400" b="1" dirty="0">
                <a:latin typeface="Times New Roman"/>
                <a:ea typeface="Times New Roman"/>
              </a:rPr>
              <a:t>, подтверждающие правомочность зачисления, отчисления, </a:t>
            </a:r>
            <a:r>
              <a:rPr lang="ru-RU" sz="2400" b="1" dirty="0" smtClean="0">
                <a:latin typeface="Times New Roman"/>
                <a:ea typeface="Times New Roman"/>
              </a:rPr>
              <a:t>перевода, восстановления обучающихся;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600"/>
              </a:spcAft>
            </a:pPr>
            <a:r>
              <a:rPr lang="ru-RU" sz="2400" b="1" dirty="0" smtClean="0">
                <a:latin typeface="Times New Roman"/>
                <a:ea typeface="Times New Roman"/>
              </a:rPr>
              <a:t>- личные дела обучающихся;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600"/>
              </a:spcAft>
            </a:pPr>
            <a:r>
              <a:rPr lang="ru-RU" sz="2400" b="1" dirty="0" smtClean="0">
                <a:latin typeface="Times New Roman"/>
                <a:ea typeface="Times New Roman"/>
              </a:rPr>
              <a:t>- документы</a:t>
            </a:r>
            <a:r>
              <a:rPr lang="ru-RU" sz="2400" b="1" dirty="0">
                <a:latin typeface="Times New Roman"/>
                <a:ea typeface="Times New Roman"/>
              </a:rPr>
              <a:t>, подтверждающие уровень образования и квалификации руководящих работников </a:t>
            </a:r>
            <a:r>
              <a:rPr lang="ru-RU" sz="2400" b="1" dirty="0" smtClean="0">
                <a:latin typeface="Times New Roman"/>
                <a:ea typeface="Times New Roman"/>
              </a:rPr>
              <a:t>Организации</a:t>
            </a:r>
            <a:r>
              <a:rPr lang="ru-RU" sz="2400" b="1" dirty="0" smtClean="0">
                <a:latin typeface="Times New Roman"/>
                <a:ea typeface="Times New Roman"/>
              </a:rPr>
              <a:t>;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600"/>
              </a:spcAft>
            </a:pPr>
            <a:r>
              <a:rPr lang="ru-RU" sz="2400" b="1" dirty="0" smtClean="0">
                <a:latin typeface="Times New Roman"/>
                <a:ea typeface="Times New Roman"/>
              </a:rPr>
              <a:t>- документы</a:t>
            </a:r>
            <a:r>
              <a:rPr lang="ru-RU" sz="2400" b="1" dirty="0">
                <a:latin typeface="Times New Roman"/>
                <a:ea typeface="Times New Roman"/>
              </a:rPr>
              <a:t>, подтверждающие прохождение аттестации педагогическими и руководящими работниками </a:t>
            </a:r>
            <a:r>
              <a:rPr lang="ru-RU" sz="2400" b="1" dirty="0" smtClean="0">
                <a:latin typeface="Times New Roman"/>
                <a:ea typeface="Times New Roman"/>
              </a:rPr>
              <a:t>Организации</a:t>
            </a:r>
            <a:r>
              <a:rPr lang="ru-RU" sz="2400" b="1" dirty="0" smtClean="0">
                <a:latin typeface="Times New Roman"/>
                <a:ea typeface="Times New Roman"/>
              </a:rPr>
              <a:t>;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600"/>
              </a:spcAft>
            </a:pPr>
            <a:r>
              <a:rPr lang="ru-RU" sz="2400" b="1" dirty="0" smtClean="0">
                <a:latin typeface="Times New Roman"/>
                <a:ea typeface="Times New Roman"/>
              </a:rPr>
              <a:t>- документы</a:t>
            </a:r>
            <a:r>
              <a:rPr lang="ru-RU" sz="2400" b="1" dirty="0">
                <a:latin typeface="Times New Roman"/>
                <a:ea typeface="Times New Roman"/>
              </a:rPr>
              <a:t>, подтверждающие получение дополнительного </a:t>
            </a:r>
            <a:r>
              <a:rPr lang="ru-RU" sz="2400" b="1" dirty="0" smtClean="0">
                <a:latin typeface="Times New Roman"/>
                <a:ea typeface="Times New Roman"/>
              </a:rPr>
              <a:t>профессионального </a:t>
            </a:r>
            <a:r>
              <a:rPr lang="ru-RU" sz="2400" b="1" dirty="0">
                <a:latin typeface="Times New Roman"/>
                <a:ea typeface="Times New Roman"/>
              </a:rPr>
              <a:t>образования педагогическими работниками </a:t>
            </a:r>
            <a:r>
              <a:rPr lang="ru-RU" sz="2400" b="1" dirty="0" smtClean="0">
                <a:latin typeface="Times New Roman"/>
                <a:ea typeface="Times New Roman"/>
              </a:rPr>
              <a:t>Организации</a:t>
            </a:r>
            <a:r>
              <a:rPr lang="ru-RU" sz="2400" b="1" dirty="0" smtClean="0">
                <a:latin typeface="Times New Roman"/>
                <a:ea typeface="Times New Roman"/>
              </a:rPr>
              <a:t>;</a:t>
            </a:r>
          </a:p>
          <a:p>
            <a:pPr lvl="0" algn="just" eaLnBrk="1" fontAlgn="auto" hangingPunct="1">
              <a:spcBef>
                <a:spcPct val="20000"/>
              </a:spcBef>
              <a:spcAft>
                <a:spcPts val="600"/>
              </a:spcAft>
            </a:pPr>
            <a:r>
              <a:rPr lang="ru-RU" sz="2400" b="1" dirty="0" smtClean="0">
                <a:latin typeface="Times New Roman"/>
                <a:ea typeface="Times New Roman"/>
              </a:rPr>
              <a:t>- протоколы </a:t>
            </a:r>
            <a:r>
              <a:rPr lang="ru-RU" sz="2400" b="1" dirty="0">
                <a:latin typeface="Times New Roman"/>
                <a:ea typeface="Times New Roman"/>
              </a:rPr>
              <a:t>заседаний коллегиальных органов управления </a:t>
            </a:r>
            <a:r>
              <a:rPr lang="ru-RU" sz="2400" b="1" dirty="0" smtClean="0">
                <a:latin typeface="Times New Roman"/>
                <a:ea typeface="Times New Roman"/>
              </a:rPr>
              <a:t>Организацией.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531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718"/>
            <a:ext cx="10959008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Устав  образовательной организации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91344" y="1752600"/>
            <a:ext cx="11665296" cy="4700588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Статья 25. Устав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 Образовательная организация действует на основании устава,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утвержденного в порядке, установленном законодательством Российской Федерации.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 В уставе образовательной организации должна содержаться наряду с информацией, предусмотренной законодательством Российской Федерации, следующая информация: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1)  тип образовательной организации;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2)  учредитель или учредители образовательной организации;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3)  виды реализуемых образовательных программ с указанием уровня образования и (или) направленности;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4)  структура и компетенция органов управления образовательной организацией, порядок их формирования и сроки полномочий.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 В образовательной организации должны быть созданы условия для ознакомления всех работников, обучающихся, родителей (законных представителей)несовершеннолетних обучающихся с ее уставом.</a:t>
            </a:r>
            <a:r>
              <a:rPr lang="ru-RU" sz="12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b="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sz="1800" b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150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20688"/>
            <a:ext cx="10670976" cy="90363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Устав образовательной организации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422400" y="1752600"/>
            <a:ext cx="10160000" cy="46291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b="1" dirty="0" smtClean="0"/>
              <a:t>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Статья 26. Управление образовательной организацией                   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«…коллегиальные органы управления, предусмотренные уставом соответствующей образовательной организации». «Структура, порядок формирования, срок полномочий и компетенция органов управления образовательной организацией, порядок принятия ими решений и выступления от имени образовательной организации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устанавливаются уставом образовательной организа</a:t>
            </a:r>
            <a:r>
              <a:rPr lang="ru-RU" sz="2800" b="0" u="sng" dirty="0" smtClean="0">
                <a:latin typeface="Times New Roman" pitchFamily="18" charset="0"/>
                <a:cs typeface="Times New Roman" pitchFamily="18" charset="0"/>
              </a:rPr>
              <a:t>ции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…» </a:t>
            </a:r>
          </a:p>
        </p:txBody>
      </p:sp>
    </p:spTree>
    <p:extLst>
      <p:ext uri="{BB962C8B-B14F-4D97-AF65-F5344CB8AC3E}">
        <p14:creationId xmlns:p14="http://schemas.microsoft.com/office/powerpoint/2010/main" val="109450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718"/>
            <a:ext cx="11103024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Устав образовательной организации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422400" y="1752600"/>
            <a:ext cx="10160000" cy="44846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/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Статья 27. Структура образовательной организации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«Структурные подразделения образовательной организации, в том числе филиалы и представительства, не являются юридическими лицами и действуют на основании устава образовательной организации и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положения о соответствующем структурном подразделении, утвержденного в порядке, установленном уставом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…»</a:t>
            </a:r>
            <a:r>
              <a:rPr lang="ru-RU" sz="2800" b="0" dirty="0" smtClean="0"/>
              <a:t> </a:t>
            </a:r>
            <a:r>
              <a:rPr lang="ru-RU" sz="2400" b="0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111258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2166</TotalTime>
  <Words>1344</Words>
  <Application>Microsoft Office PowerPoint</Application>
  <PresentationFormat>Произвольный</PresentationFormat>
  <Paragraphs>159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Главная</vt:lpstr>
      <vt:lpstr>Государственная служба по надзору и контролю в сфере образования Кемеровской области (Кузбассобрнадзор) </vt:lpstr>
      <vt:lpstr>Перечень нормативных правовых актов, содержащих обязательные требования, соблюдение которых оценивается при проведении мероприятий по федеральному государственному надзору в сфере образования </vt:lpstr>
      <vt:lpstr>Презентация PowerPoint</vt:lpstr>
      <vt:lpstr>Презентация PowerPoint</vt:lpstr>
      <vt:lpstr>                       </vt:lpstr>
      <vt:lpstr>Презентация PowerPoint</vt:lpstr>
      <vt:lpstr>Устав  образовательной организации </vt:lpstr>
      <vt:lpstr>Устав образовательной организации</vt:lpstr>
      <vt:lpstr>Устав образовательной организации </vt:lpstr>
      <vt:lpstr>Устав образовательной организации </vt:lpstr>
      <vt:lpstr>Устав  образовательной организации </vt:lpstr>
      <vt:lpstr>Устав образовательной организации </vt:lpstr>
      <vt:lpstr>Устав образовательной организации </vt:lpstr>
      <vt:lpstr>Устав образовательной организации</vt:lpstr>
      <vt:lpstr>Локальные нормативные акты    </vt:lpstr>
      <vt:lpstr>Локальные нормативные акты  </vt:lpstr>
      <vt:lpstr>Локальные нормативные акты  </vt:lpstr>
      <vt:lpstr>ПЛАТНЫЕ ОБРАЗОВАТЕЛЬНЫЕ УСЛУГИ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Типичные нарушения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И ЗАДАЧИ ДЕЯТЕЛЬНОСТИ КУЗБАССОБРНАДЗОРА НА СОВРЕМЕННОМ ЭТАПЕ И НА БЛИЖАЙШУЮ ПЕРСПЕКТИВУ</dc:title>
  <dc:creator>Бовбас Алексей Сергеевич</dc:creator>
  <cp:lastModifiedBy>SherbininaEA</cp:lastModifiedBy>
  <cp:revision>270</cp:revision>
  <cp:lastPrinted>2016-08-15T10:41:05Z</cp:lastPrinted>
  <dcterms:created xsi:type="dcterms:W3CDTF">2014-07-03T05:31:04Z</dcterms:created>
  <dcterms:modified xsi:type="dcterms:W3CDTF">2020-01-29T06:01:20Z</dcterms:modified>
</cp:coreProperties>
</file>