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7" r:id="rId9"/>
    <p:sldId id="266" r:id="rId10"/>
    <p:sldId id="265" r:id="rId11"/>
    <p:sldId id="264" r:id="rId12"/>
    <p:sldId id="271" r:id="rId13"/>
    <p:sldId id="272" r:id="rId14"/>
    <p:sldId id="268" r:id="rId15"/>
    <p:sldId id="269" r:id="rId16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00" autoAdjust="0"/>
  </p:normalViewPr>
  <p:slideViewPr>
    <p:cSldViewPr>
      <p:cViewPr varScale="1">
        <p:scale>
          <a:sx n="101" d="100"/>
          <a:sy n="101" d="100"/>
        </p:scale>
        <p:origin x="-19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D406A9-86B2-47EF-89C2-982D9A92443A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C52FDE-E65F-4010-A60C-8DB45ACFE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19660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821CBA-C152-4207-9D8C-B7C4CD9DB3D9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0E6FC-CA41-4BDF-8FFE-093DD1ECD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2719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30E6FC-CA41-4BDF-8FFE-093DD1ECDBB0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65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30E6FC-CA41-4BDF-8FFE-093DD1ECDBB0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511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30.01.2020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558CFCFD1A88BC2913AECAB254CFBDD8AF1541A4E0BF77F25B22457903D4F42BC27569BED587B52E3747E82A1514B07054701FDC08C8A7J6KFH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6AB6950C023FC12067CFD9BD9FEA3265F30CA25A49CA5278449DCEDD520DFF8C60C6B859B8EAE98C6450881E38166D1C75A6D9336A18C2z9i3C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9E46DEB08336A88C4ACD9232CC0EFE968A118D11E1F357EC915812F3ED9E370A33956C945063B629B7A0BFCC88033D012A64115998AA3CRCT4C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Прием в организацию дополнительного образования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*</a:t>
            </a:r>
            <a:r>
              <a:rPr lang="ru-RU" dirty="0" smtClean="0"/>
              <a:t>Прием на дополнительные общеразвивающие программы</a:t>
            </a:r>
          </a:p>
          <a:p>
            <a:r>
              <a:rPr lang="ru-RU" dirty="0" smtClean="0"/>
              <a:t>*Прием на дополнительные предпрофессиональные программы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376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Перевод и отчисление обучающихся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dirty="0" smtClean="0"/>
              <a:t>Приказом </a:t>
            </a:r>
            <a:r>
              <a:rPr lang="ru-RU" sz="2400" dirty="0" err="1"/>
              <a:t>Минпросвещения</a:t>
            </a:r>
            <a:r>
              <a:rPr lang="ru-RU" sz="2400" dirty="0"/>
              <a:t> России от 09.11.2018 № 196 «Об утверждении Порядка организации и осуществления образовательной деятельности по дополнительным общеобразовательным </a:t>
            </a:r>
            <a:r>
              <a:rPr lang="ru-RU" sz="2400" dirty="0" smtClean="0"/>
              <a:t>программам установлено: </a:t>
            </a:r>
            <a:r>
              <a:rPr lang="ru-RU" sz="2400" dirty="0"/>
              <a:t>к</a:t>
            </a:r>
            <a:r>
              <a:rPr lang="ru-RU" sz="2400" dirty="0" smtClean="0"/>
              <a:t>аждый </a:t>
            </a:r>
            <a:r>
              <a:rPr lang="ru-RU" sz="2400" dirty="0"/>
              <a:t>обучающийся имеет право заниматься в нескольких объединениях, переходить в процессе обучения из одного объединения в </a:t>
            </a:r>
            <a:r>
              <a:rPr lang="ru-RU" sz="2400" dirty="0" smtClean="0"/>
              <a:t>другое (п. 9).  </a:t>
            </a:r>
          </a:p>
          <a:p>
            <a:r>
              <a:rPr lang="ru-RU" sz="2400" dirty="0" smtClean="0"/>
              <a:t>Организация может отчислить обучающегося по личному заявлению и принять на обучение вновь.</a:t>
            </a:r>
          </a:p>
          <a:p>
            <a:r>
              <a:rPr lang="ru-RU" sz="2400" dirty="0" smtClean="0"/>
              <a:t>Другой вариант – на основании личного заявления перевести на обучение по другой программе внутри организации.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016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Перевод и отчисление обучающихся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Ст. 34 ФЗ 273 </a:t>
            </a:r>
            <a:r>
              <a:rPr lang="ru-RU" dirty="0" smtClean="0"/>
              <a:t>также предусмотрено право на выбор </a:t>
            </a:r>
            <a:r>
              <a:rPr lang="ru-RU" dirty="0"/>
              <a:t>организации, осуществляющей образовательную </a:t>
            </a:r>
            <a:r>
              <a:rPr lang="ru-RU" dirty="0" smtClean="0"/>
              <a:t>деятельность</a:t>
            </a:r>
            <a:r>
              <a:rPr lang="ru-RU" dirty="0"/>
              <a:t>;</a:t>
            </a:r>
            <a:r>
              <a:rPr lang="ru-RU" dirty="0" smtClean="0"/>
              <a:t> на зачет организацией, в </a:t>
            </a:r>
            <a:r>
              <a:rPr lang="ru-RU" dirty="0"/>
              <a:t>установленном ею порядке результатов освоения обучающимися учебных предметов, курсов, дисциплин (модулей), практики, дополнительных образовательных программ в других организациях, осуществляющих образовательную деятельность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934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Перевод из класса в класс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1600" dirty="0" smtClean="0"/>
              <a:t>Приказом </a:t>
            </a:r>
            <a:r>
              <a:rPr lang="ru-RU" sz="1600" dirty="0" err="1"/>
              <a:t>Минпросвещения</a:t>
            </a:r>
            <a:r>
              <a:rPr lang="ru-RU" sz="1600" dirty="0"/>
              <a:t> России от 09.11.2018 № 196 «Об утверждении Порядка организации и осуществления образовательной деятельности по дополнительным общеобразовательным </a:t>
            </a:r>
            <a:r>
              <a:rPr lang="ru-RU" sz="1600" dirty="0" smtClean="0"/>
              <a:t>программам» Организации определяют </a:t>
            </a:r>
            <a:r>
              <a:rPr lang="ru-RU" sz="1600" b="1" dirty="0" smtClean="0"/>
              <a:t>формы</a:t>
            </a:r>
            <a:r>
              <a:rPr lang="ru-RU" sz="1600" b="1" dirty="0"/>
              <a:t>, порядок и периодичность проведения промежуточной аттестации </a:t>
            </a:r>
            <a:r>
              <a:rPr lang="ru-RU" sz="1600" b="1" dirty="0" smtClean="0"/>
              <a:t>обучающихся </a:t>
            </a:r>
            <a:r>
              <a:rPr lang="ru-RU" sz="1600" dirty="0" smtClean="0"/>
              <a:t>п. 18</a:t>
            </a:r>
          </a:p>
          <a:p>
            <a:r>
              <a:rPr lang="ru-RU" sz="1600" dirty="0" smtClean="0"/>
              <a:t>В данном ЛНА необходимо закрепить, что входит в понятия  «текущий контроль», «промежуточная аттестация», как осуществляются данные процедуры, закрепить систему оценивания достижений обучающихся, условия перевода и условного перевода.</a:t>
            </a:r>
          </a:p>
          <a:p>
            <a:pPr algn="just"/>
            <a:r>
              <a:rPr lang="ru-RU" sz="1600" dirty="0" smtClean="0"/>
              <a:t>В данных  вопросах необходимо руководствоваться </a:t>
            </a:r>
            <a:r>
              <a:rPr lang="ru-RU" sz="1600" b="1" dirty="0" smtClean="0"/>
              <a:t>ст.  58 </a:t>
            </a:r>
            <a:r>
              <a:rPr lang="ru-RU" sz="1600" b="1" dirty="0"/>
              <a:t>ФЗ </a:t>
            </a:r>
            <a:r>
              <a:rPr lang="ru-RU" sz="1600" b="1" dirty="0" smtClean="0"/>
              <a:t>273 </a:t>
            </a:r>
          </a:p>
          <a:p>
            <a:pPr algn="just"/>
            <a:r>
              <a:rPr lang="ru-RU" sz="1600" dirty="0" smtClean="0"/>
              <a:t>1</a:t>
            </a:r>
            <a:r>
              <a:rPr lang="ru-RU" sz="1600" dirty="0"/>
              <a:t>. Освоение образовательной программы </a:t>
            </a:r>
            <a:r>
              <a:rPr lang="ru-RU" sz="1600" dirty="0" smtClean="0"/>
              <a:t>в </a:t>
            </a:r>
            <a:r>
              <a:rPr lang="ru-RU" sz="1600" dirty="0"/>
              <a:t>том числе отдельной части или всего объема учебного предмета, курса, дисциплины (модуля) образовательной программы, сопровождается промежуточной аттестацией обучающихся, проводимой в формах, определенных учебным планом, и в порядке, </a:t>
            </a:r>
            <a:r>
              <a:rPr lang="ru-RU" sz="1600" dirty="0" smtClean="0"/>
              <a:t>установленном организацией</a:t>
            </a:r>
            <a:r>
              <a:rPr lang="ru-RU" sz="1600" dirty="0"/>
              <a:t>.</a:t>
            </a:r>
          </a:p>
          <a:p>
            <a:pPr algn="just"/>
            <a:r>
              <a:rPr lang="ru-RU" sz="1600" dirty="0"/>
              <a:t>2. Неудовлетворительные результаты промежуточной аттестации по одному или нескольким учебным предметам, курсам, дисциплинам (модулям) образовательной программы или </a:t>
            </a:r>
            <a:r>
              <a:rPr lang="ru-RU" sz="1600" dirty="0" err="1"/>
              <a:t>непрохождение</a:t>
            </a:r>
            <a:r>
              <a:rPr lang="ru-RU" sz="1600" dirty="0"/>
              <a:t> промежуточной аттестации при отсутствии уважительных причин признаются </a:t>
            </a:r>
            <a:r>
              <a:rPr lang="ru-RU" sz="1600" u="sng" dirty="0"/>
              <a:t>академической задолженностью</a:t>
            </a:r>
            <a:r>
              <a:rPr lang="ru-RU" sz="1600" dirty="0"/>
              <a:t>.</a:t>
            </a:r>
          </a:p>
          <a:p>
            <a:pPr algn="just"/>
            <a:r>
              <a:rPr lang="ru-RU" sz="1600" dirty="0"/>
              <a:t>3. Обучающиеся обязаны ликвидировать академическую задолженность.</a:t>
            </a:r>
          </a:p>
          <a:p>
            <a:pPr algn="just"/>
            <a:r>
              <a:rPr lang="ru-RU" sz="1600" dirty="0"/>
              <a:t>4. Образовательные организации, родители </a:t>
            </a:r>
            <a:r>
              <a:rPr lang="ru-RU" sz="1600" dirty="0">
                <a:solidFill>
                  <a:schemeClr val="bg2">
                    <a:lumMod val="10000"/>
                  </a:schemeClr>
                </a:solidFill>
                <a:hlinkClick r:id="rId2"/>
              </a:rPr>
              <a:t>(законные представители) несовершеннолетнего обучающегося, обеспечивающие получение обучающимся общего образования в форме семейного образования, обязаны создать условия обучающемуся для ликвидации академической задолженности и обеспечить контроль за своевременностью ее ликвидации.</a:t>
            </a:r>
          </a:p>
          <a:p>
            <a:pPr algn="just"/>
            <a:r>
              <a:rPr lang="ru-RU" sz="1600" dirty="0"/>
              <a:t>5. Обучающиеся, имеющие академическую задолженность, вправе пройти промежуточную аттестацию по соответствующим учебному предмету, курсу, дисциплине (модулю) не более двух раз в сроки, определяемые организацией, осуществляющей образовательную деятельность, в пределах одного года с момента образования академической задолженности. В указанный период не включаются время болезни обучающегося, нахождение его в академическом отпуске или отпуске по беременности и родам.</a:t>
            </a:r>
          </a:p>
          <a:p>
            <a:pPr algn="just"/>
            <a:r>
              <a:rPr lang="ru-RU" sz="1600" dirty="0"/>
              <a:t>6. Для проведения промежуточной аттестации во второй раз образовательной организацией создается комиссия.</a:t>
            </a:r>
          </a:p>
          <a:p>
            <a:pPr algn="just"/>
            <a:r>
              <a:rPr lang="ru-RU" sz="1600" dirty="0"/>
              <a:t>7. Не допускается взимание платы с обучающихся за прохождение промежуточной аттестации.</a:t>
            </a:r>
          </a:p>
          <a:p>
            <a:pPr algn="just"/>
            <a:r>
              <a:rPr lang="ru-RU" sz="1600" dirty="0"/>
              <a:t>8. Обучающиеся, не прошедшие промежуточной аттестации по уважительным причинам или имеющие академическую задолженность, переводятся </a:t>
            </a:r>
            <a:r>
              <a:rPr lang="ru-RU" sz="1600" u="sng" dirty="0"/>
              <a:t>в следующий класс или на следующий курс условно</a:t>
            </a:r>
            <a:r>
              <a:rPr lang="ru-RU" sz="1600" dirty="0"/>
              <a:t>.</a:t>
            </a:r>
          </a:p>
          <a:p>
            <a:endParaRPr lang="ru-RU" sz="16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1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Перевод из класса в класс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/>
            <a:r>
              <a:rPr lang="ru-RU" dirty="0"/>
              <a:t>9. Обучающиеся в образовательной организации </a:t>
            </a:r>
            <a:r>
              <a:rPr lang="ru-RU" u="sng" dirty="0"/>
              <a:t>по образовательным программам начального общего, основного общего и среднего общего образования</a:t>
            </a:r>
            <a:r>
              <a:rPr lang="ru-RU" dirty="0"/>
              <a:t>, не ликвидировавшие в установленные сроки академической задолженности с момента ее образования, по усмотрению их родителей (законных представителей) оставляются на повторное обучение, переводятся на обучение по адаптированным образовательным программам в соответствии с рекомендациями психолого-медико-педагогической комиссии либо на обучение по индивидуальному учебному плану.</a:t>
            </a:r>
          </a:p>
          <a:p>
            <a:pPr algn="just"/>
            <a:r>
              <a:rPr lang="ru-RU" dirty="0"/>
              <a:t>10. Обучающиеся по образовательным программам начального общего, основного общего и среднего общего образования в форме семейного образования, не ликвидировавшие в установленные сроки академической задолженности, продолжают получать образование в образовательной организации.</a:t>
            </a:r>
          </a:p>
          <a:p>
            <a:pPr algn="just"/>
            <a:r>
              <a:rPr lang="ru-RU" dirty="0"/>
              <a:t>11. Обучающиеся по </a:t>
            </a:r>
            <a:r>
              <a:rPr lang="ru-RU" u="sng" dirty="0"/>
              <a:t>основным профессиональным образовательным программам</a:t>
            </a:r>
            <a:r>
              <a:rPr lang="ru-RU" dirty="0"/>
              <a:t>, не ликвидировавшие в установленные сроки академической задолженности, отчисляются из этой организации как не выполнившие обязанностей по добросовестному освоению образовательной программы и выполнению учебного плана.</a:t>
            </a:r>
          </a:p>
          <a:p>
            <a:pPr algn="just"/>
            <a:r>
              <a:rPr lang="ru-RU" sz="3400" dirty="0" smtClean="0"/>
              <a:t>П. 9-10 ст. 58 ФЗ 273 не имеют отношения к организациям дополнительного образования.</a:t>
            </a: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156902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Отчисление из организации дополнительного образования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400" b="1" dirty="0" smtClean="0"/>
              <a:t>Ст. 61 ФЗ 273 </a:t>
            </a:r>
          </a:p>
          <a:p>
            <a:r>
              <a:rPr lang="ru-RU" sz="1400" dirty="0" smtClean="0"/>
              <a:t>1</a:t>
            </a:r>
            <a:r>
              <a:rPr lang="ru-RU" sz="1400" dirty="0"/>
              <a:t>. Образовательные отношения прекращаются в связи с отчислением обучающегося из организации, осуществляющей образовательную деятельность:</a:t>
            </a:r>
          </a:p>
          <a:p>
            <a:r>
              <a:rPr lang="ru-RU" sz="1400" dirty="0"/>
              <a:t>1) в связи с получением образования (завершением обучения);</a:t>
            </a:r>
          </a:p>
          <a:p>
            <a:r>
              <a:rPr lang="ru-RU" sz="1400" dirty="0"/>
              <a:t>2) досрочно по основаниям, установленным </a:t>
            </a:r>
            <a:r>
              <a:rPr lang="ru-RU" sz="1400" dirty="0">
                <a:hlinkClick r:id=""/>
              </a:rPr>
              <a:t>частью 2 настоящей статьи.</a:t>
            </a:r>
          </a:p>
          <a:p>
            <a:r>
              <a:rPr lang="ru-RU" sz="1400" dirty="0"/>
              <a:t>2. Образовательные отношения могут быть прекращены досрочно в следующих случаях:</a:t>
            </a:r>
          </a:p>
          <a:p>
            <a:r>
              <a:rPr lang="ru-RU" sz="1400" dirty="0"/>
              <a:t>1) по инициативе обучающегося или родителей </a:t>
            </a:r>
            <a:r>
              <a:rPr lang="ru-RU" sz="1400" dirty="0">
                <a:hlinkClick r:id="rId2"/>
              </a:rPr>
              <a:t>(законных представителей) несовершеннолетнего обучающегося, в том числе в случае перевода обучающегося для продолжения освоения образовательной программы в другую организацию, осуществляющую образовательную деятельность;</a:t>
            </a:r>
          </a:p>
          <a:p>
            <a:r>
              <a:rPr lang="ru-RU" sz="1400" dirty="0"/>
              <a:t>2) по инициативе организации, осуществляющей образовательную деятельность, в случае применения к обучающемуся, достигшему возраста пятнадцати лет, отчисления как меры дисциплинарного </a:t>
            </a:r>
            <a:r>
              <a:rPr lang="ru-RU" sz="1400" dirty="0" smtClean="0"/>
              <a:t>взыскания, </a:t>
            </a:r>
            <a:r>
              <a:rPr lang="ru-RU" sz="1400" dirty="0"/>
              <a:t>а также в случае установления нарушения порядка приема в образовательную организацию, повлекшего по вине обучающегося его незаконное зачисление в образовательную организацию;</a:t>
            </a:r>
          </a:p>
          <a:p>
            <a:r>
              <a:rPr lang="ru-RU" sz="1400" dirty="0"/>
              <a:t>3) по обстоятельствам, не зависящим от воли обучающегося или родителей (законных представителей) несовершеннолетнего обучающегося и организации, осуществляющей образовательную деятельность, в том числе в случае ликвидации организации, осуществляющей образовательную деятельность.</a:t>
            </a: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90921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Отчисление из организации дополнительного образования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 </a:t>
            </a:r>
            <a:r>
              <a:rPr lang="ru-RU" sz="2000" dirty="0"/>
              <a:t>по инициативе </a:t>
            </a:r>
            <a:r>
              <a:rPr lang="ru-RU" sz="2000" dirty="0" smtClean="0"/>
              <a:t>организации, </a:t>
            </a:r>
            <a:r>
              <a:rPr lang="ru-RU" sz="2000" dirty="0"/>
              <a:t>в случае применения к обучающемуся, достигшему возраста пятнадцати лет, отчисления как меры дисциплинарного взыскания, а также в случае установления нарушения порядка приема в образовательную организацию, повлекшего по вине обучающегося его незаконное зачисление в образовательную </a:t>
            </a:r>
            <a:r>
              <a:rPr lang="ru-RU" sz="2000" dirty="0" smtClean="0"/>
              <a:t>организацию *Приказ </a:t>
            </a:r>
            <a:r>
              <a:rPr lang="ru-RU" sz="2000" dirty="0" err="1" smtClean="0"/>
              <a:t>Минобрнауки</a:t>
            </a:r>
            <a:r>
              <a:rPr lang="ru-RU" sz="2000" dirty="0" smtClean="0"/>
              <a:t> России от 15.03.2013  № 185 </a:t>
            </a:r>
            <a:br>
              <a:rPr lang="ru-RU" sz="2000" dirty="0" smtClean="0"/>
            </a:br>
            <a:r>
              <a:rPr lang="ru-RU" sz="2000" dirty="0" smtClean="0"/>
              <a:t>«Об утверждении Порядка применения к обучающимся и снятия с обучающихся мер дисциплинарного взыскания»</a:t>
            </a:r>
          </a:p>
          <a:p>
            <a:r>
              <a:rPr lang="ru-RU" sz="2000" dirty="0" err="1" smtClean="0"/>
              <a:t>непрохождение</a:t>
            </a:r>
            <a:r>
              <a:rPr lang="ru-RU" sz="2000" dirty="0" smtClean="0"/>
              <a:t> итоговой аттестации по неуважительной причине или получение на итоговой аттестации неудовлетворительных результатов, закреплено </a:t>
            </a:r>
            <a:r>
              <a:rPr lang="ru-RU" sz="2000" b="1" dirty="0" smtClean="0"/>
              <a:t>Приказом Минкультуры России от 09.02.2012 № 86  </a:t>
            </a:r>
            <a:r>
              <a:rPr lang="ru-RU" sz="2000" dirty="0" smtClean="0"/>
              <a:t>«Об утверждении положения о порядке и формах проведения итоговой аттестации обучающихся, освоивших дополнительные предпрофессиональные общеобразовательные программы в области искусств»</a:t>
            </a:r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911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*Прием на дополнительные общеразвивающие программы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Реализуются как для детей, так и для взрослых </a:t>
            </a:r>
          </a:p>
          <a:p>
            <a:r>
              <a:rPr lang="ru-RU" dirty="0" smtClean="0"/>
              <a:t>Разработка ЛНА, регламентирующего правила приёма: </a:t>
            </a:r>
          </a:p>
          <a:p>
            <a:r>
              <a:rPr lang="ru-RU" dirty="0" smtClean="0"/>
              <a:t>-определение перечня документов, т.к. законодательством не определен</a:t>
            </a:r>
          </a:p>
          <a:p>
            <a:r>
              <a:rPr lang="ru-RU" dirty="0" smtClean="0"/>
              <a:t>-установление сроков приема</a:t>
            </a:r>
          </a:p>
          <a:p>
            <a:r>
              <a:rPr lang="ru-RU" dirty="0" smtClean="0"/>
              <a:t>-размещение на офиц. сайте информации о численности </a:t>
            </a:r>
            <a:r>
              <a:rPr lang="ru-RU" dirty="0" err="1" smtClean="0"/>
              <a:t>обуч-ся</a:t>
            </a:r>
            <a:r>
              <a:rPr lang="ru-RU" dirty="0"/>
              <a:t> </a:t>
            </a:r>
            <a:r>
              <a:rPr lang="ru-RU" dirty="0" smtClean="0"/>
              <a:t>за счет средств бюджета и по договорам за счет средств физических и (или) юридических лиц; о кол-ве вакантных мест для приёма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697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Прием на дополнительные предпрофессиональные программы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ru-RU" dirty="0"/>
              <a:t>Реализуются </a:t>
            </a:r>
            <a:r>
              <a:rPr lang="ru-RU" dirty="0" smtClean="0"/>
              <a:t> </a:t>
            </a:r>
            <a:r>
              <a:rPr lang="ru-RU" dirty="0"/>
              <a:t>для </a:t>
            </a:r>
            <a:r>
              <a:rPr lang="ru-RU" dirty="0" smtClean="0"/>
              <a:t>детей</a:t>
            </a:r>
          </a:p>
          <a:p>
            <a:pPr algn="just"/>
            <a:r>
              <a:rPr lang="ru-RU" dirty="0"/>
              <a:t>Разработка ЛНА, регламентирующего правила </a:t>
            </a:r>
            <a:r>
              <a:rPr lang="ru-RU" dirty="0" smtClean="0"/>
              <a:t>приёма с учетом Приказа Минкультуры России от </a:t>
            </a:r>
            <a:r>
              <a:rPr lang="ru-RU" b="1" dirty="0" smtClean="0"/>
              <a:t>14.08.2013 № 1145</a:t>
            </a:r>
            <a:r>
              <a:rPr lang="ru-RU" dirty="0" smtClean="0"/>
              <a:t>:</a:t>
            </a:r>
          </a:p>
          <a:p>
            <a:pPr algn="just"/>
            <a:r>
              <a:rPr lang="ru-RU" dirty="0"/>
              <a:t>п</a:t>
            </a:r>
            <a:r>
              <a:rPr lang="ru-RU" dirty="0" smtClean="0"/>
              <a:t>рием на </a:t>
            </a:r>
            <a:r>
              <a:rPr lang="ru-RU" dirty="0"/>
              <a:t>основании результатов индивидуального отбора</a:t>
            </a:r>
            <a:endParaRPr lang="ru-RU" dirty="0" smtClean="0"/>
          </a:p>
          <a:p>
            <a:pPr algn="just"/>
            <a:r>
              <a:rPr lang="ru-RU" dirty="0" smtClean="0"/>
              <a:t>сроки с </a:t>
            </a:r>
            <a:r>
              <a:rPr lang="ru-RU" b="1" dirty="0" smtClean="0"/>
              <a:t>15.04. </a:t>
            </a:r>
            <a:r>
              <a:rPr lang="ru-RU" b="1" dirty="0"/>
              <a:t>по </a:t>
            </a:r>
            <a:r>
              <a:rPr lang="ru-RU" b="1" dirty="0" smtClean="0"/>
              <a:t>15.06 </a:t>
            </a:r>
            <a:r>
              <a:rPr lang="ru-RU" dirty="0"/>
              <a:t>соответствующего года</a:t>
            </a:r>
            <a:r>
              <a:rPr lang="ru-RU" dirty="0" smtClean="0"/>
              <a:t>,</a:t>
            </a:r>
            <a:r>
              <a:rPr lang="ru-RU" dirty="0"/>
              <a:t> </a:t>
            </a:r>
            <a:r>
              <a:rPr lang="ru-RU" dirty="0" smtClean="0"/>
              <a:t>а при </a:t>
            </a:r>
            <a:r>
              <a:rPr lang="ru-RU" dirty="0"/>
              <a:t>наличии свободных </a:t>
            </a:r>
            <a:r>
              <a:rPr lang="ru-RU" dirty="0" smtClean="0"/>
              <a:t>мест </a:t>
            </a:r>
            <a:r>
              <a:rPr lang="ru-RU" dirty="0"/>
              <a:t>срок приема продлевается в соответствии </a:t>
            </a:r>
            <a:r>
              <a:rPr lang="ru-RU" dirty="0" smtClean="0"/>
              <a:t>с п. </a:t>
            </a:r>
            <a:r>
              <a:rPr lang="ru-RU" b="1" dirty="0" smtClean="0"/>
              <a:t>22</a:t>
            </a:r>
            <a:r>
              <a:rPr lang="ru-RU" dirty="0" smtClean="0"/>
              <a:t> Порядка (для лиц, не проходивших </a:t>
            </a:r>
            <a:r>
              <a:rPr lang="ru-RU" dirty="0"/>
              <a:t>индивидуальный отбор по уважительной причине (болезнь или иные обстоятельства, подтвержденные документально), </a:t>
            </a:r>
            <a:r>
              <a:rPr lang="ru-RU" dirty="0" smtClean="0"/>
              <a:t>предоставляется  </a:t>
            </a:r>
            <a:r>
              <a:rPr lang="ru-RU" dirty="0"/>
              <a:t>возможность пройти отбор в иное время, но не </a:t>
            </a:r>
            <a:r>
              <a:rPr lang="ru-RU" dirty="0" smtClean="0"/>
              <a:t>позднее </a:t>
            </a:r>
            <a:r>
              <a:rPr lang="ru-RU" b="1" dirty="0" smtClean="0"/>
              <a:t>15.06</a:t>
            </a:r>
          </a:p>
          <a:p>
            <a:pPr algn="just"/>
            <a:r>
              <a:rPr lang="ru-RU" dirty="0"/>
              <a:t>Дополнительный индивидуальный отбор поступающих осуществляется в случае наличия свободных мест в сроки, установленные образовательной организацией (</a:t>
            </a:r>
            <a:r>
              <a:rPr lang="ru-RU" b="1" dirty="0"/>
              <a:t>но не позднее 29 августа</a:t>
            </a:r>
            <a:r>
              <a:rPr lang="ru-RU" dirty="0"/>
              <a:t>), в том же порядке, что и отбор поступающих, проводившийся в первоначальные сроки.</a:t>
            </a:r>
          </a:p>
          <a:p>
            <a:pPr algn="just"/>
            <a:endParaRPr lang="ru-RU" b="1" dirty="0" smtClean="0"/>
          </a:p>
          <a:p>
            <a:pPr algn="just"/>
            <a:r>
              <a:rPr lang="ru-RU" dirty="0"/>
              <a:t>- определение перечня </a:t>
            </a:r>
            <a:r>
              <a:rPr lang="ru-RU" dirty="0" smtClean="0"/>
              <a:t>документов для приёма, </a:t>
            </a:r>
            <a:r>
              <a:rPr lang="ru-RU" dirty="0"/>
              <a:t>т.к. законодательством не определен</a:t>
            </a:r>
          </a:p>
          <a:p>
            <a:pPr algn="just"/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234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</a:t>
            </a:r>
            <a:r>
              <a:rPr lang="ru-RU" dirty="0" smtClean="0"/>
              <a:t>роцедура </a:t>
            </a:r>
            <a:r>
              <a:rPr lang="ru-RU" dirty="0"/>
              <a:t>проведения отбора поступающих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Для индивидуального отбора </a:t>
            </a:r>
            <a:r>
              <a:rPr lang="ru-RU" dirty="0"/>
              <a:t>поступающих </a:t>
            </a:r>
            <a:r>
              <a:rPr lang="ru-RU" dirty="0" smtClean="0"/>
              <a:t> проводится </a:t>
            </a:r>
            <a:r>
              <a:rPr lang="ru-RU" dirty="0"/>
              <a:t>тестирование, а также вправе проводить предварительные прослушивания, просмотры, показы, </a:t>
            </a:r>
            <a:r>
              <a:rPr lang="ru-RU" dirty="0" smtClean="0"/>
              <a:t>предусмотренные образовательной организацией.</a:t>
            </a:r>
            <a:endParaRPr lang="ru-RU" dirty="0"/>
          </a:p>
          <a:p>
            <a:r>
              <a:rPr lang="ru-RU" dirty="0"/>
              <a:t>Формы проведения отбора по конкретной предпрофессиональной программе устанавливаются образовательной организацией самостоятельно с учетом федеральных государственных требований к минимуму содержания, структуре и условиям реализации дополнительных предпрофессиональных общеобразовательных программ в области искусств и срокам обучения по этим программам (</a:t>
            </a:r>
            <a:r>
              <a:rPr lang="ru-RU" dirty="0" smtClean="0"/>
              <a:t>далее - ФГТ).</a:t>
            </a:r>
            <a:endParaRPr lang="ru-RU" dirty="0"/>
          </a:p>
          <a:p>
            <a:r>
              <a:rPr lang="ru-RU" dirty="0" smtClean="0"/>
              <a:t>Образовательная </a:t>
            </a:r>
            <a:r>
              <a:rPr lang="ru-RU" dirty="0"/>
              <a:t>организация самостоятельно устанавливает (с учетом ФГТ):</a:t>
            </a:r>
          </a:p>
          <a:p>
            <a:r>
              <a:rPr lang="ru-RU" dirty="0"/>
              <a:t>требования, предъявляемые к уровню творческих способностей и физическим данным поступающих (по каждой форме проведения отбора);</a:t>
            </a:r>
          </a:p>
          <a:p>
            <a:r>
              <a:rPr lang="ru-RU" dirty="0"/>
              <a:t>систему оценок, применяемую при проведении приема в данной образовательной организации;</a:t>
            </a:r>
          </a:p>
          <a:p>
            <a:r>
              <a:rPr lang="ru-RU" dirty="0"/>
              <a:t>условия и особенности проведения приема для поступающих с ограниченными возможностями здоровья.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0290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Перечень </a:t>
            </a:r>
            <a:r>
              <a:rPr lang="ru-RU" dirty="0"/>
              <a:t>документов для приёма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Протоколы заседаний комиссии либо выписки из протоколов хранятся в личном деле обучающегося, поступившего в образовательную организацию на основании результатов отбора поступающих, в течение всего срока хранения личного дела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Другие документы, закрепленные  в ЛНА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576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Информация </a:t>
            </a:r>
            <a:r>
              <a:rPr lang="ru-RU" dirty="0"/>
              <a:t>официальном сайте и на информационном стенде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51309"/>
            <a:ext cx="8229600" cy="4525963"/>
          </a:xfrm>
        </p:spPr>
        <p:txBody>
          <a:bodyPr>
            <a:noAutofit/>
          </a:bodyPr>
          <a:lstStyle/>
          <a:p>
            <a:pPr algn="just"/>
            <a:endParaRPr lang="ru-RU" sz="1400" dirty="0" smtClean="0"/>
          </a:p>
          <a:p>
            <a:pPr marL="0" indent="0" algn="just">
              <a:buNone/>
            </a:pPr>
            <a:r>
              <a:rPr lang="ru-RU" sz="1400" b="1" dirty="0" smtClean="0"/>
              <a:t>*Регламентировано Приказом </a:t>
            </a:r>
            <a:r>
              <a:rPr lang="ru-RU" sz="1400" b="1" dirty="0"/>
              <a:t>Минкультуры России от 14.08.2013 № 1145</a:t>
            </a:r>
            <a:r>
              <a:rPr lang="ru-RU" sz="1400" dirty="0"/>
              <a:t>:</a:t>
            </a:r>
          </a:p>
          <a:p>
            <a:pPr algn="just"/>
            <a:endParaRPr lang="ru-RU" sz="1400" dirty="0"/>
          </a:p>
          <a:p>
            <a:pPr algn="just"/>
            <a:r>
              <a:rPr lang="ru-RU" sz="1400" dirty="0" smtClean="0"/>
              <a:t>Не </a:t>
            </a:r>
            <a:r>
              <a:rPr lang="ru-RU" sz="1400" dirty="0"/>
              <a:t>позднее чем </a:t>
            </a:r>
            <a:r>
              <a:rPr lang="ru-RU" sz="1400" b="1" dirty="0"/>
              <a:t>за 14 календарных дней </a:t>
            </a:r>
            <a:r>
              <a:rPr lang="ru-RU" sz="1400" dirty="0"/>
              <a:t>до начала приема документов </a:t>
            </a:r>
            <a:r>
              <a:rPr lang="ru-RU" sz="1400" dirty="0" smtClean="0"/>
              <a:t>:</a:t>
            </a:r>
            <a:endParaRPr lang="ru-RU" sz="1400" dirty="0"/>
          </a:p>
          <a:p>
            <a:pPr algn="just"/>
            <a:r>
              <a:rPr lang="ru-RU" sz="1400" dirty="0"/>
              <a:t>правила приема в образовательную организацию;</a:t>
            </a:r>
          </a:p>
          <a:p>
            <a:pPr algn="just"/>
            <a:r>
              <a:rPr lang="ru-RU" sz="1400" dirty="0"/>
              <a:t>порядок приема в образовательную организацию;</a:t>
            </a:r>
          </a:p>
          <a:p>
            <a:pPr algn="just"/>
            <a:r>
              <a:rPr lang="ru-RU" sz="1400" dirty="0"/>
              <a:t>перечень предпрофессиональных программ, по которым образовательная организация объявляет прием в соответствии с лицензией на осуществление образовательной деятельности;</a:t>
            </a:r>
          </a:p>
          <a:p>
            <a:pPr algn="just"/>
            <a:r>
              <a:rPr lang="ru-RU" sz="1400" dirty="0"/>
              <a:t>информацию о формах проведения отбора поступающих;</a:t>
            </a:r>
          </a:p>
          <a:p>
            <a:pPr algn="just"/>
            <a:r>
              <a:rPr lang="ru-RU" sz="1400" dirty="0"/>
              <a:t>особенности проведения приема поступающих с ограниченными возможностями здоровья;</a:t>
            </a:r>
          </a:p>
          <a:p>
            <a:pPr algn="just"/>
            <a:r>
              <a:rPr lang="ru-RU" sz="1400" dirty="0"/>
              <a:t>количество мест для приема по каждой предпрофессиональной программе за счет бюджетных ассигнований федерального бюджета, бюджетов субъектов Российской Федерации и местных бюджетов;</a:t>
            </a:r>
          </a:p>
          <a:p>
            <a:pPr algn="just"/>
            <a:r>
              <a:rPr lang="ru-RU" sz="1400" dirty="0"/>
              <a:t>количество мест для обучения по каждой образовательной программе по договорам об образовании за счет средств физического и (или) юридического лица;</a:t>
            </a:r>
          </a:p>
          <a:p>
            <a:pPr algn="just"/>
            <a:r>
              <a:rPr lang="ru-RU" sz="1400" dirty="0"/>
              <a:t>сведения о работе комиссии по приему и апелляционной комиссии;</a:t>
            </a:r>
          </a:p>
          <a:p>
            <a:pPr algn="just"/>
            <a:r>
              <a:rPr lang="ru-RU" sz="1400" dirty="0"/>
              <a:t>правила подачи и рассмотрения апелляций по результатам приема в образовательную организацию;</a:t>
            </a:r>
          </a:p>
          <a:p>
            <a:pPr algn="just"/>
            <a:r>
              <a:rPr lang="ru-RU" sz="1400" dirty="0"/>
              <a:t>образец договора об оказании образовательных услуг за счет средств физического и (или) юридического лица</a:t>
            </a:r>
            <a:r>
              <a:rPr lang="ru-RU" sz="1400" dirty="0" smtClean="0"/>
              <a:t>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27376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sng" dirty="0" smtClean="0"/>
              <a:t>Перевод</a:t>
            </a:r>
            <a:r>
              <a:rPr lang="ru-RU" dirty="0" smtClean="0"/>
              <a:t> и отчисление обучающихся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Перевод из одной организации в другую</a:t>
            </a:r>
          </a:p>
          <a:p>
            <a:pPr marL="0" indent="0">
              <a:buNone/>
            </a:pPr>
            <a:r>
              <a:rPr lang="ru-RU" dirty="0" smtClean="0"/>
              <a:t>*Ст. 34 ФЗ 273 предусмотрено право перевод </a:t>
            </a:r>
            <a:r>
              <a:rPr lang="ru-RU" dirty="0"/>
              <a:t>в другую образовательную организацию, реализующую образовательную программу соответствующего уровня, в порядке, предусмотренном в зависимости от уровня образовательных программ федеральным органом исполнительной власти, осуществляющим функции по выработке и реализации государственной политики и нормативно-правовому регулированию в сфере общего </a:t>
            </a:r>
            <a:r>
              <a:rPr lang="ru-RU" dirty="0" smtClean="0"/>
              <a:t>образования. Данное право распространяется на обучающихся, осваивающих программы </a:t>
            </a:r>
            <a:r>
              <a:rPr lang="ru-RU" u="sng" dirty="0" smtClean="0"/>
              <a:t>общего  и профессионального образования</a:t>
            </a:r>
            <a:r>
              <a:rPr lang="ru-RU" dirty="0" smtClean="0"/>
              <a:t>. </a:t>
            </a:r>
            <a:r>
              <a:rPr lang="ru-RU" b="1" dirty="0" smtClean="0"/>
              <a:t>Порядка перевода                 в другую организацию дополнительного образования не федеральном уровне нет.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3161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Перевод и отчисление обучающихся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2800" dirty="0" smtClean="0"/>
              <a:t>Ст. 30 ФЗ 273 образовательная организация принимает локальные </a:t>
            </a:r>
            <a:r>
              <a:rPr lang="ru-RU" sz="2800" dirty="0"/>
              <a:t>нормативные </a:t>
            </a:r>
            <a:r>
              <a:rPr lang="ru-RU" sz="2800" dirty="0" smtClean="0"/>
              <a:t>акты, в том числе регламентирующие формы</a:t>
            </a:r>
            <a:r>
              <a:rPr lang="ru-RU" sz="2800" dirty="0"/>
              <a:t>, периодичность и порядок текущего контроля успеваемости и промежуточной аттестации обучающихся, порядок и основания перевода, отчисления </a:t>
            </a:r>
            <a:r>
              <a:rPr lang="ru-RU" sz="2800" dirty="0" smtClean="0"/>
              <a:t>и восстановления </a:t>
            </a:r>
            <a:r>
              <a:rPr lang="ru-RU" sz="2800" dirty="0"/>
              <a:t>обучающихся, порядок оформления возникновения, приостановления и прекращения отношений между образовательной организацией и обучающимися и (или) родителями </a:t>
            </a:r>
            <a:r>
              <a:rPr lang="ru-RU" sz="2800" dirty="0">
                <a:hlinkClick r:id="rId2"/>
              </a:rPr>
              <a:t>(законными представителями</a:t>
            </a:r>
            <a:r>
              <a:rPr lang="ru-RU" sz="2800" dirty="0" smtClean="0">
                <a:hlinkClick r:id="rId2"/>
              </a:rPr>
              <a:t>) несовершеннолетних </a:t>
            </a:r>
            <a:r>
              <a:rPr lang="ru-RU" sz="2800" dirty="0">
                <a:hlinkClick r:id="rId2"/>
              </a:rPr>
              <a:t>обучающихся.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508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Перевод и отчисление обучающихся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По инициативе обучающегося или родителей (законных представителей) несовершеннолетнего обучающегося образовательные отношения могут быть прекращены досрочно (по их личному заявлению) и обучающийся будет отчислен из организации. </a:t>
            </a:r>
          </a:p>
          <a:p>
            <a:pPr algn="just"/>
            <a:r>
              <a:rPr lang="ru-RU" dirty="0" smtClean="0"/>
              <a:t>В другую организацию дополнительного образования он может быть принят в соответствии с Правилами приема, которая может зачесть результаты освоения им дополнительных образовательных программ.</a:t>
            </a:r>
          </a:p>
          <a:p>
            <a:pPr algn="just"/>
            <a:r>
              <a:rPr lang="ru-RU" dirty="0" smtClean="0"/>
              <a:t>В организации должен быть локальный нормативный акт, устанавливающий порядок зачета </a:t>
            </a:r>
            <a:r>
              <a:rPr lang="ru-RU" dirty="0"/>
              <a:t>результатов освоения обучающимися учебных предметов, курсов, дисциплин (модулей), практики, дополнительных образовательных программ в других организациях, осуществляющих образовательную деятельность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274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</TotalTime>
  <Words>1651</Words>
  <Application>Microsoft Office PowerPoint</Application>
  <PresentationFormat>Экран (4:3)</PresentationFormat>
  <Paragraphs>90</Paragraphs>
  <Slides>15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Прием в организацию дополнительного образования</vt:lpstr>
      <vt:lpstr>*Прием на дополнительные общеразвивающие программы </vt:lpstr>
      <vt:lpstr>Прием на дополнительные предпрофессиональные программы </vt:lpstr>
      <vt:lpstr>Процедура проведения отбора поступающих </vt:lpstr>
      <vt:lpstr>Перечень документов для приёма</vt:lpstr>
      <vt:lpstr>Информация официальном сайте и на информационном стенде </vt:lpstr>
      <vt:lpstr>Перевод и отчисление обучающихся</vt:lpstr>
      <vt:lpstr>Перевод и отчисление обучающихся</vt:lpstr>
      <vt:lpstr>Перевод и отчисление обучающихся</vt:lpstr>
      <vt:lpstr>Перевод и отчисление обучающихся</vt:lpstr>
      <vt:lpstr>Перевод и отчисление обучающихся</vt:lpstr>
      <vt:lpstr>Перевод из класса в класс</vt:lpstr>
      <vt:lpstr>Перевод из класса в класс</vt:lpstr>
      <vt:lpstr>Отчисление из организации дополнительного образования</vt:lpstr>
      <vt:lpstr>Отчисление из организации дополнительного образования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Лавренова Елена Валерьевна</dc:creator>
  <cp:lastModifiedBy>Лавренова Елена Валерьевна</cp:lastModifiedBy>
  <cp:revision>64</cp:revision>
  <cp:lastPrinted>2020-01-30T02:09:07Z</cp:lastPrinted>
  <dcterms:created xsi:type="dcterms:W3CDTF">2020-01-28T05:52:00Z</dcterms:created>
  <dcterms:modified xsi:type="dcterms:W3CDTF">2020-01-30T02:09:50Z</dcterms:modified>
</cp:coreProperties>
</file>