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96" r:id="rId6"/>
    <p:sldId id="297" r:id="rId7"/>
    <p:sldId id="323" r:id="rId8"/>
    <p:sldId id="325" r:id="rId9"/>
    <p:sldId id="326" r:id="rId10"/>
    <p:sldId id="327" r:id="rId11"/>
    <p:sldId id="328" r:id="rId12"/>
    <p:sldId id="337" r:id="rId13"/>
    <p:sldId id="330" r:id="rId14"/>
    <p:sldId id="331" r:id="rId15"/>
    <p:sldId id="268" r:id="rId16"/>
    <p:sldId id="285" r:id="rId17"/>
    <p:sldId id="332" r:id="rId18"/>
    <p:sldId id="271" r:id="rId19"/>
    <p:sldId id="272" r:id="rId20"/>
    <p:sldId id="269" r:id="rId21"/>
    <p:sldId id="277" r:id="rId22"/>
    <p:sldId id="334" r:id="rId23"/>
    <p:sldId id="335" r:id="rId24"/>
    <p:sldId id="265" r:id="rId25"/>
    <p:sldId id="336" r:id="rId26"/>
    <p:sldId id="287" r:id="rId27"/>
    <p:sldId id="286" r:id="rId28"/>
    <p:sldId id="284" r:id="rId29"/>
    <p:sldId id="338" r:id="rId30"/>
    <p:sldId id="270" r:id="rId31"/>
    <p:sldId id="291" r:id="rId32"/>
    <p:sldId id="290" r:id="rId33"/>
    <p:sldId id="294" r:id="rId34"/>
    <p:sldId id="293" r:id="rId35"/>
  </p:sldIdLst>
  <p:sldSz cx="12192000" cy="6858000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009A00"/>
    <a:srgbClr val="FFCCFF"/>
    <a:srgbClr val="FFFF66"/>
    <a:srgbClr val="CC9900"/>
    <a:srgbClr val="B77A69"/>
    <a:srgbClr val="F12FCC"/>
    <a:srgbClr val="D84893"/>
    <a:srgbClr val="C84E5F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0" autoAdjust="0"/>
    <p:restoredTop sz="99275" autoAdjust="0"/>
  </p:normalViewPr>
  <p:slideViewPr>
    <p:cSldViewPr>
      <p:cViewPr>
        <p:scale>
          <a:sx n="80" d="100"/>
          <a:sy n="80" d="100"/>
        </p:scale>
        <p:origin x="-486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833333333333376E-3"/>
          <c:y val="6.8750000000000033E-2"/>
          <c:w val="0.6156666666666667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Местный бюджет - 92 %</c:v>
                </c:pt>
                <c:pt idx="1">
                  <c:v>Платные услуги - 1,03 %</c:v>
                </c:pt>
                <c:pt idx="2">
                  <c:v>Безвозмездные поступления - 6,97 %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14092115</c:v>
                </c:pt>
                <c:pt idx="1">
                  <c:v>158450</c:v>
                </c:pt>
                <c:pt idx="2">
                  <c:v>1066240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8E-42D9-8D6B-4241EEA80432}"/>
            </c:ext>
          </c:extLst>
        </c:ser>
      </c:pie3DChart>
    </c:plotArea>
    <c:legend>
      <c:legendPos val="r"/>
      <c:layout>
        <c:manualLayout>
          <c:xMode val="edge"/>
          <c:yMode val="edge"/>
          <c:x val="0.60996698335747224"/>
          <c:y val="0.15382411775166804"/>
          <c:w val="0.36919968116175372"/>
          <c:h val="0.50690779239675576"/>
        </c:manualLayout>
      </c:layout>
      <c:txPr>
        <a:bodyPr/>
        <a:lstStyle/>
        <a:p>
          <a:pPr>
            <a:defRPr sz="2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292031044169699"/>
          <c:y val="0"/>
          <c:w val="0.49250766669664653"/>
          <c:h val="0.758282343094927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FDC-40B9-9A60-7A1EB263DEC9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DC-40B9-9A60-7A1EB263DEC9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27959179878478702"/>
          <c:y val="5.8753288044239044E-2"/>
          <c:w val="0.31730544619422607"/>
          <c:h val="0.8308855807086613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E5-4536-A4ED-B79904F0B6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Тепло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3.1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E5-4536-A4ED-B79904F0B6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Эектроэнергия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E5-4536-A4ED-B79904F0B6B4}"/>
            </c:ext>
          </c:extLst>
        </c:ser>
        <c:shape val="box"/>
        <c:axId val="126293120"/>
        <c:axId val="126294656"/>
        <c:axId val="126143552"/>
      </c:bar3DChart>
      <c:catAx>
        <c:axId val="126293120"/>
        <c:scaling>
          <c:orientation val="minMax"/>
        </c:scaling>
        <c:axPos val="b"/>
        <c:numFmt formatCode="General" sourceLinked="1"/>
        <c:tickLblPos val="nextTo"/>
        <c:crossAx val="126294656"/>
        <c:crosses val="autoZero"/>
        <c:auto val="1"/>
        <c:lblAlgn val="ctr"/>
        <c:lblOffset val="100"/>
      </c:catAx>
      <c:valAx>
        <c:axId val="1262946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6293120"/>
        <c:crosses val="autoZero"/>
        <c:crossBetween val="between"/>
      </c:valAx>
      <c:serAx>
        <c:axId val="126143552"/>
        <c:scaling>
          <c:orientation val="minMax"/>
        </c:scaling>
        <c:delete val="1"/>
        <c:axPos val="b"/>
        <c:tickLblPos val="none"/>
        <c:crossAx val="126294656"/>
        <c:crosses val="autoZero"/>
      </c:serAx>
    </c:plotArea>
    <c:legend>
      <c:legendPos val="r"/>
      <c:layout>
        <c:manualLayout>
          <c:xMode val="edge"/>
          <c:yMode val="edge"/>
          <c:x val="0.58861880713259662"/>
          <c:y val="1.6838357047013834E-4"/>
          <c:w val="0.4068931799621584"/>
          <c:h val="0.2722356590958978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833333333333355E-3"/>
          <c:y val="6.8750000000000019E-2"/>
          <c:w val="0.57985553101235243"/>
          <c:h val="0.87850431616886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Местный бюджет - 91, 9 %</c:v>
                </c:pt>
                <c:pt idx="1">
                  <c:v>Платные услуги - 1,2 %</c:v>
                </c:pt>
                <c:pt idx="2">
                  <c:v>Безвозмездные поступления - 6,9 %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15368461</c:v>
                </c:pt>
                <c:pt idx="1">
                  <c:v>186750</c:v>
                </c:pt>
                <c:pt idx="2">
                  <c:v>1162045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8E-42D9-8D6B-4241EEA80432}"/>
            </c:ext>
          </c:extLst>
        </c:ser>
      </c:pie3DChart>
    </c:plotArea>
    <c:legend>
      <c:legendPos val="r"/>
      <c:layout>
        <c:manualLayout>
          <c:xMode val="edge"/>
          <c:yMode val="edge"/>
          <c:x val="0.58953802270762135"/>
          <c:y val="0.15649197363466352"/>
          <c:w val="0.41046197729237871"/>
          <c:h val="0.49338137338974308"/>
        </c:manualLayout>
      </c:layout>
      <c:txPr>
        <a:bodyPr/>
        <a:lstStyle/>
        <a:p>
          <a:pPr>
            <a:defRPr sz="2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3386474007596145E-2"/>
          <c:y val="2.586749620412547E-2"/>
          <c:w val="0.66997028578745488"/>
          <c:h val="0.974132503795874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Фонд оплаты труда - 96,5 %</c:v>
                </c:pt>
                <c:pt idx="1">
                  <c:v>Коммунальные услуги - 3,4 %</c:v>
                </c:pt>
                <c:pt idx="2">
                  <c:v>Прочие - 0,1%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9.9</c:v>
                </c:pt>
                <c:pt idx="1">
                  <c:v>2.2000000000000002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2-45F3-B0E9-2C02A03A5ECF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100847551778685"/>
          <c:y val="0.22916138947524362"/>
          <c:w val="0.33600221444321632"/>
          <c:h val="0.53227085879346769"/>
        </c:manualLayout>
      </c:layout>
      <c:txPr>
        <a:bodyPr/>
        <a:lstStyle/>
        <a:p>
          <a:pPr>
            <a:defRPr sz="2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386474007596145E-2"/>
          <c:y val="2.586749620412547E-2"/>
          <c:w val="0.43527093948414081"/>
          <c:h val="0.851849794467281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Фонд оплаты труда -  96,8 %</c:v>
                </c:pt>
                <c:pt idx="1">
                  <c:v>Коммунальные услуги -  3,1 %</c:v>
                </c:pt>
                <c:pt idx="2">
                  <c:v>Прочие - 0,1 %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9.9</c:v>
                </c:pt>
                <c:pt idx="1">
                  <c:v>2.2000000000000002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2-45F3-B0E9-2C02A03A5ECF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280075467538286"/>
          <c:y val="0.22916138947524362"/>
          <c:w val="0.51420987429659282"/>
          <c:h val="0.53227085879346769"/>
        </c:manualLayout>
      </c:layout>
      <c:txPr>
        <a:bodyPr/>
        <a:lstStyle/>
        <a:p>
          <a:pPr>
            <a:defRPr sz="2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1876834336128854E-2"/>
          <c:y val="8.8467397865792802E-2"/>
          <c:w val="0.44201531949864797"/>
          <c:h val="0.831055190990566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Повышение квалификации - 46 200 руб.</c:v>
                </c:pt>
                <c:pt idx="1">
                  <c:v>Участие в конкурсах  - 70 016 руб.</c:v>
                </c:pt>
                <c:pt idx="2">
                  <c:v>Безопасность - 49 000 руб.</c:v>
                </c:pt>
                <c:pt idx="3">
                  <c:v>Текущий ремонт - 160 000 руб.</c:v>
                </c:pt>
                <c:pt idx="4">
                  <c:v>Мед.осмотры - 20 670 руб.</c:v>
                </c:pt>
                <c:pt idx="5">
                  <c:v>Управдом - 39 420 руб.</c:v>
                </c:pt>
                <c:pt idx="6">
                  <c:v>Приобретение основных средств - 96 748 руб.</c:v>
                </c:pt>
                <c:pt idx="7">
                  <c:v>Командировочные расходы - 20 400 руб.</c:v>
                </c:pt>
                <c:pt idx="8">
                  <c:v>Услуги связи - 87 900 руб.</c:v>
                </c:pt>
                <c:pt idx="9">
                  <c:v>Оплата труда - 86 287 руб.</c:v>
                </c:pt>
                <c:pt idx="10">
                  <c:v>Обеспечение основной деятельности  - 676 641 руб.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3.77</c:v>
                </c:pt>
                <c:pt idx="1">
                  <c:v>5.71</c:v>
                </c:pt>
                <c:pt idx="2">
                  <c:v>4</c:v>
                </c:pt>
                <c:pt idx="3">
                  <c:v>13.06</c:v>
                </c:pt>
                <c:pt idx="4">
                  <c:v>1.6800000000000006</c:v>
                </c:pt>
                <c:pt idx="5">
                  <c:v>3.21</c:v>
                </c:pt>
                <c:pt idx="6">
                  <c:v>7.89</c:v>
                </c:pt>
                <c:pt idx="7">
                  <c:v>1.6700000000000006</c:v>
                </c:pt>
                <c:pt idx="8">
                  <c:v>7.17</c:v>
                </c:pt>
                <c:pt idx="9">
                  <c:v>7.04</c:v>
                </c:pt>
                <c:pt idx="10">
                  <c:v>44.760000000000012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274996064155894"/>
          <c:y val="5.7278485751508706E-2"/>
          <c:w val="0.52724994846134854"/>
          <c:h val="0.9427215142484912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4.3340844685320686E-2"/>
          <c:y val="4.7307787422450481E-2"/>
          <c:w val="0.42135693845988115"/>
          <c:h val="0.82839845070004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Участие в конкурсах - 50 100 руб.</c:v>
                </c:pt>
                <c:pt idx="1">
                  <c:v>Безопасность - 103 259 руб.</c:v>
                </c:pt>
                <c:pt idx="2">
                  <c:v>Текущий ремонт - 29 808 руб. </c:v>
                </c:pt>
                <c:pt idx="3">
                  <c:v>Управдом - 59 644 руб.</c:v>
                </c:pt>
                <c:pt idx="4">
                  <c:v>Налоги - 13 524 руб.</c:v>
                </c:pt>
                <c:pt idx="5">
                  <c:v>Приобретиние основных средств - 302 015 руб.</c:v>
                </c:pt>
                <c:pt idx="6">
                  <c:v>Услуги связи - 84 978 руб.</c:v>
                </c:pt>
                <c:pt idx="7">
                  <c:v>Мед.осмотры - 32 650 руб.</c:v>
                </c:pt>
                <c:pt idx="8">
                  <c:v>Оплата труда - 135 447 руб.</c:v>
                </c:pt>
                <c:pt idx="9">
                  <c:v>Обеспечение основной деятельности - 500 721 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3.8099999999999987</c:v>
                </c:pt>
                <c:pt idx="1">
                  <c:v>7.87</c:v>
                </c:pt>
                <c:pt idx="2">
                  <c:v>2.27</c:v>
                </c:pt>
                <c:pt idx="3">
                  <c:v>4.55</c:v>
                </c:pt>
                <c:pt idx="4">
                  <c:v>1.03</c:v>
                </c:pt>
                <c:pt idx="5">
                  <c:v>23.02</c:v>
                </c:pt>
                <c:pt idx="6">
                  <c:v>6.48</c:v>
                </c:pt>
                <c:pt idx="7">
                  <c:v>2.48</c:v>
                </c:pt>
                <c:pt idx="8">
                  <c:v>10.32</c:v>
                </c:pt>
                <c:pt idx="9">
                  <c:v>38.160000000000011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57707419462736"/>
          <c:y val="2.0543033337710263E-4"/>
          <c:w val="0.53375385218381943"/>
          <c:h val="0.976584851850681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93108584027375E-2"/>
          <c:y val="4.7067083902720463E-2"/>
          <c:w val="0.94321378283194446"/>
          <c:h val="0.808879338459838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33007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E8-4381-BD39-0EF0B0FEB0A5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E8-4381-BD39-0EF0B0FEB0A5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E8-4381-BD39-0EF0B0FEB0A5}"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E8-4381-BD39-0EF0B0FEB0A5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 1 января 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33007</c:v>
                </c:pt>
                <c:pt idx="1">
                  <c:v>42031</c:v>
                </c:pt>
                <c:pt idx="2">
                  <c:v>31992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E8-4381-BD39-0EF0B0FEB0A5}"/>
            </c:ext>
          </c:extLst>
        </c:ser>
        <c:shape val="cylinder"/>
        <c:axId val="120042240"/>
        <c:axId val="120043776"/>
        <c:axId val="0"/>
      </c:bar3DChart>
      <c:catAx>
        <c:axId val="120042240"/>
        <c:scaling>
          <c:orientation val="minMax"/>
        </c:scaling>
        <c:axPos val="b"/>
        <c:numFmt formatCode="General" sourceLinked="1"/>
        <c:tickLblPos val="nextTo"/>
        <c:crossAx val="120043776"/>
        <c:crosses val="autoZero"/>
        <c:auto val="1"/>
        <c:lblAlgn val="ctr"/>
        <c:lblOffset val="100"/>
      </c:catAx>
      <c:valAx>
        <c:axId val="120043776"/>
        <c:scaling>
          <c:orientation val="minMax"/>
        </c:scaling>
        <c:delete val="1"/>
        <c:axPos val="l"/>
        <c:numFmt formatCode="General" sourceLinked="1"/>
        <c:tickLblPos val="none"/>
        <c:crossAx val="120042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3.4036179215954587E-2"/>
          <c:y val="5.0391226371672988E-2"/>
          <c:w val="0.93192764156809138"/>
          <c:h val="0.5939733784481231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1.585</c:v>
                </c:pt>
                <c:pt idx="1">
                  <c:v>1.3480000000000001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8B-4796-901C-5BD3B57629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2021(план)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13.71</c:v>
                </c:pt>
                <c:pt idx="1">
                  <c:v>15.08</c:v>
                </c:pt>
                <c:pt idx="2">
                  <c:v>15.23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B-4796-901C-5BD3B57629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2021(план)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15.488</c:v>
                </c:pt>
                <c:pt idx="1">
                  <c:v>16.43</c:v>
                </c:pt>
                <c:pt idx="2">
                  <c:v>16.73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8B-4796-901C-5BD3B5762930}"/>
            </c:ext>
          </c:extLst>
        </c:ser>
        <c:shape val="box"/>
        <c:axId val="103205504"/>
        <c:axId val="103219584"/>
        <c:axId val="120018240"/>
      </c:bar3DChart>
      <c:catAx>
        <c:axId val="103205504"/>
        <c:scaling>
          <c:orientation val="minMax"/>
        </c:scaling>
        <c:axPos val="b"/>
        <c:numFmt formatCode="General" sourceLinked="1"/>
        <c:tickLblPos val="nextTo"/>
        <c:crossAx val="103219584"/>
        <c:crosses val="autoZero"/>
        <c:auto val="1"/>
        <c:lblAlgn val="ctr"/>
        <c:lblOffset val="100"/>
      </c:catAx>
      <c:valAx>
        <c:axId val="103219584"/>
        <c:scaling>
          <c:orientation val="minMax"/>
        </c:scaling>
        <c:delete val="1"/>
        <c:axPos val="l"/>
        <c:numFmt formatCode="General" sourceLinked="1"/>
        <c:tickLblPos val="none"/>
        <c:crossAx val="103205504"/>
        <c:crosses val="autoZero"/>
        <c:crossBetween val="between"/>
      </c:valAx>
      <c:serAx>
        <c:axId val="120018240"/>
        <c:scaling>
          <c:orientation val="minMax"/>
        </c:scaling>
        <c:delete val="1"/>
        <c:axPos val="b"/>
        <c:tickLblPos val="none"/>
        <c:crossAx val="10321958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0.8</c:v>
                </c:pt>
                <c:pt idx="1">
                  <c:v>0.70000000000000062</c:v>
                </c:pt>
                <c:pt idx="2">
                  <c:v>1.1000000000000001</c:v>
                </c:pt>
                <c:pt idx="3">
                  <c:v>1.3</c:v>
                </c:pt>
                <c:pt idx="4">
                  <c:v>1.3</c:v>
                </c:pt>
                <c:pt idx="5">
                  <c:v>1.5</c:v>
                </c:pt>
                <c:pt idx="6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66-45C0-A7EE-D924A3ED6C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5.5</c:v>
                </c:pt>
                <c:pt idx="1">
                  <c:v>5.6</c:v>
                </c:pt>
                <c:pt idx="2">
                  <c:v>5.9</c:v>
                </c:pt>
                <c:pt idx="3">
                  <c:v>6.2</c:v>
                </c:pt>
                <c:pt idx="4">
                  <c:v>6.4</c:v>
                </c:pt>
                <c:pt idx="5">
                  <c:v>7</c:v>
                </c:pt>
                <c:pt idx="6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66-45C0-A7EE-D924A3ED6C3D}"/>
            </c:ext>
          </c:extLst>
        </c:ser>
        <c:shape val="box"/>
        <c:axId val="120357632"/>
        <c:axId val="120359168"/>
        <c:axId val="0"/>
      </c:bar3DChart>
      <c:catAx>
        <c:axId val="120357632"/>
        <c:scaling>
          <c:orientation val="minMax"/>
        </c:scaling>
        <c:axPos val="b"/>
        <c:numFmt formatCode="General" sourceLinked="1"/>
        <c:tickLblPos val="nextTo"/>
        <c:crossAx val="120359168"/>
        <c:crosses val="autoZero"/>
        <c:auto val="1"/>
        <c:lblAlgn val="ctr"/>
        <c:lblOffset val="100"/>
      </c:catAx>
      <c:valAx>
        <c:axId val="1203591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0357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0.09573</cdr:x>
      <cdr:y>0.23944</cdr:y>
    </cdr:from>
    <cdr:to>
      <cdr:x>0.23294</cdr:x>
      <cdr:y>0.31075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1214446"/>
          <a:ext cx="1331140" cy="361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158 450 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0.10294</cdr:x>
      <cdr:y>0.24018</cdr:y>
    </cdr:from>
    <cdr:to>
      <cdr:x>0.24015</cdr:x>
      <cdr:y>0.31149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1214446"/>
          <a:ext cx="1333073" cy="36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186 750 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0.16912</cdr:x>
      <cdr:y>0.20201</cdr:y>
    </cdr:from>
    <cdr:to>
      <cdr:x>0.31912</cdr:x>
      <cdr:y>0.3008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074" y="1090950"/>
          <a:ext cx="1457336" cy="53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475 869 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0.27083</cdr:x>
      <cdr:y>0.06973</cdr:y>
    </cdr:from>
    <cdr:to>
      <cdr:x>0.42083</cdr:x>
      <cdr:y>0.29473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8289" y="376570"/>
          <a:ext cx="1699389" cy="1215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14 571 руб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0.07463</cdr:x>
      <cdr:y>0.18878</cdr:y>
    </cdr:from>
    <cdr:to>
      <cdr:x>0.22463</cdr:x>
      <cdr:y>0.27424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019512"/>
          <a:ext cx="1435904" cy="461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471 184 руб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0.20149</cdr:x>
      <cdr:y>0.08296</cdr:y>
    </cdr:from>
    <cdr:to>
      <cdr:x>0.35149</cdr:x>
      <cdr:y>0.30796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28826" y="448008"/>
          <a:ext cx="1435903" cy="1215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13 554 руб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0.15584</cdr:x>
      <cdr:y>0.44944</cdr:y>
    </cdr:from>
    <cdr:to>
      <cdr:x>0.3486</cdr:x>
      <cdr:y>0.59091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2" y="2825424"/>
          <a:ext cx="2120594" cy="889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1 224 690 руб.</a:t>
          </a:r>
          <a:endParaRPr lang="ru-RU" sz="2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0.15643</cdr:x>
      <cdr:y>0.40647</cdr:y>
    </cdr:from>
    <cdr:to>
      <cdr:x>0.36737</cdr:x>
      <cdr:y>0.5383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1158" y="2495020"/>
          <a:ext cx="2536615" cy="809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1 312 146 руб.</a:t>
          </a:r>
          <a:endParaRPr lang="ru-RU" sz="2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0.06395</cdr:x>
      <cdr:y>0.06171</cdr:y>
    </cdr:from>
    <cdr:to>
      <cdr:x>0.93216</cdr:x>
      <cdr:y>0.18078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4164" y="167950"/>
          <a:ext cx="4536504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0.04005</cdr:x>
      <cdr:y>0.00879</cdr:y>
    </cdr:from>
    <cdr:to>
      <cdr:x>0.13652</cdr:x>
      <cdr:y>0.14109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288" y="2393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</a:p>
      </cdr:txBody>
    </cdr:sp>
  </cdr:relSizeAnchor>
  <cdr:relSizeAnchor xmlns:cdr="http://schemas.openxmlformats.org/drawingml/2006/chartDrawing">
    <cdr:from>
      <cdr:x>0.17786</cdr:x>
      <cdr:y>0</cdr:y>
    </cdr:from>
    <cdr:to>
      <cdr:x>0.35286</cdr:x>
      <cdr:y>0.33599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9368" y="-4341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</a:p>
      </cdr:txBody>
    </cdr:sp>
  </cdr:relSizeAnchor>
  <cdr:relSizeAnchor xmlns:cdr="http://schemas.openxmlformats.org/drawingml/2006/chartDrawing">
    <cdr:from>
      <cdr:x>0.31041</cdr:x>
      <cdr:y>0.00879</cdr:y>
    </cdr:from>
    <cdr:to>
      <cdr:x>0.48541</cdr:x>
      <cdr:y>0.34479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21954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cdr:txBody>
    </cdr:sp>
  </cdr:relSizeAnchor>
  <cdr:relSizeAnchor xmlns:cdr="http://schemas.openxmlformats.org/drawingml/2006/chartDrawing">
    <cdr:from>
      <cdr:x>0.42329</cdr:x>
      <cdr:y>0.00879</cdr:y>
    </cdr:from>
    <cdr:to>
      <cdr:x>0.59829</cdr:x>
      <cdr:y>0.34479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1765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0.56373</cdr:x>
      <cdr:y>0.00879</cdr:y>
    </cdr:from>
    <cdr:to>
      <cdr:x>0.73873</cdr:x>
      <cdr:y>0.34479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45592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</cdr:txBody>
    </cdr:sp>
  </cdr:relSizeAnchor>
  <cdr:relSizeAnchor xmlns:cdr="http://schemas.openxmlformats.org/drawingml/2006/chartDrawing">
    <cdr:from>
      <cdr:x>0.68776</cdr:x>
      <cdr:y>0.00879</cdr:y>
    </cdr:from>
    <cdr:to>
      <cdr:x>0.86276</cdr:x>
      <cdr:y>0.34479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93664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</cdr:txBody>
    </cdr:sp>
  </cdr:relSizeAnchor>
  <cdr:relSizeAnchor xmlns:cdr="http://schemas.openxmlformats.org/drawingml/2006/chartDrawing">
    <cdr:from>
      <cdr:x>0.81179</cdr:x>
      <cdr:y>0.00879</cdr:y>
    </cdr:from>
    <cdr:to>
      <cdr:x>0.98679</cdr:x>
      <cdr:y>0.34479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41736" y="23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0.09518</cdr:x>
      <cdr:y>0.08817</cdr:y>
    </cdr:from>
    <cdr:to>
      <cdr:x>0.39836</cdr:x>
      <cdr:y>0.42416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97330" y="239954"/>
          <a:ext cx="1584163" cy="91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280           282          284       290</a:t>
          </a:r>
        </a:p>
      </cdr:txBody>
    </cdr:sp>
  </cdr:relSizeAnchor>
  <cdr:relSizeAnchor xmlns:cdr="http://schemas.openxmlformats.org/drawingml/2006/chartDrawing">
    <cdr:from>
      <cdr:x>0.0814</cdr:x>
      <cdr:y>0.19401</cdr:y>
    </cdr:from>
    <cdr:to>
      <cdr:x>0.2564</cdr:x>
      <cdr:y>0.53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5328" y="527997"/>
          <a:ext cx="914402" cy="91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248      248</a:t>
          </a:r>
        </a:p>
      </cdr:txBody>
    </cdr:sp>
  </cdr:relSizeAnchor>
  <cdr:relSizeAnchor xmlns:cdr="http://schemas.openxmlformats.org/drawingml/2006/chartDrawing">
    <cdr:from>
      <cdr:x>0.32809</cdr:x>
      <cdr:y>0.19401</cdr:y>
    </cdr:from>
    <cdr:to>
      <cdr:x>0.50309</cdr:x>
      <cdr:y>0.53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714334" y="5279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271</a:t>
          </a:r>
        </a:p>
      </cdr:txBody>
    </cdr:sp>
  </cdr:relSizeAnchor>
  <cdr:relSizeAnchor xmlns:cdr="http://schemas.openxmlformats.org/drawingml/2006/chartDrawing">
    <cdr:from>
      <cdr:x>0.44254</cdr:x>
      <cdr:y>0.18982</cdr:y>
    </cdr:from>
    <cdr:to>
      <cdr:x>0.55192</cdr:x>
      <cdr:y>0.26857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12340" y="516590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0.42887</cdr:x>
      <cdr:y>0.16357</cdr:y>
    </cdr:from>
    <cdr:to>
      <cdr:x>0.56559</cdr:x>
      <cdr:y>0.26857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240902" y="445152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0.37418</cdr:x>
      <cdr:y>0.13732</cdr:y>
    </cdr:from>
    <cdr:to>
      <cdr:x>0.63395</cdr:x>
      <cdr:y>0.24232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955150" y="3737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(272 факт)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0.60502</cdr:x>
      <cdr:y>0.02032</cdr:y>
    </cdr:from>
    <cdr:to>
      <cdr:x>0.63628</cdr:x>
      <cdr:y>0.07385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131840" y="59432"/>
          <a:ext cx="161787" cy="1565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0.64676</cdr:x>
      <cdr:y>0.03243</cdr:y>
    </cdr:from>
    <cdr:to>
      <cdr:x>0.86391</cdr:x>
      <cdr:y>0.35892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7864" y="94856"/>
          <a:ext cx="1124055" cy="95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</a:t>
          </a:r>
        </a:p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</a:p>
      </cdr:txBody>
    </cdr:sp>
  </cdr:relSizeAnchor>
  <cdr:relSizeAnchor xmlns:cdr="http://schemas.openxmlformats.org/drawingml/2006/chartDrawing">
    <cdr:from>
      <cdr:x>0.73022</cdr:x>
      <cdr:y>0.36928</cdr:y>
    </cdr:from>
    <cdr:to>
      <cdr:x>0.94736</cdr:x>
      <cdr:y>0.69578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79912" y="1080120"/>
          <a:ext cx="1124003" cy="954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0.64575</cdr:x>
      <cdr:y>0.44928</cdr:y>
    </cdr:from>
    <cdr:to>
      <cdr:x>0.9049</cdr:x>
      <cdr:y>0.75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7174" y="2214578"/>
          <a:ext cx="1672317" cy="1482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186 м3</a:t>
          </a:r>
        </a:p>
        <a:p xmlns:a="http://schemas.openxmlformats.org/drawingml/2006/main">
          <a:pPr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148, 225 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ГКл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6020 кВт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0.44928</cdr:y>
    </cdr:from>
    <cdr:to>
      <cdr:x>0.23616</cdr:x>
      <cdr:y>0.72464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214578"/>
          <a:ext cx="1523968" cy="135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200м3</a:t>
          </a:r>
        </a:p>
        <a:p xmlns:a="http://schemas.openxmlformats.org/drawingml/2006/main">
          <a:pPr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145,96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ГКл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8843 кВт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  <a:p xmlns:a="http://schemas.openxmlformats.org/drawingml/2006/main"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0.75987</cdr:x>
      <cdr:y>0.39369</cdr:y>
    </cdr:from>
    <cdr:to>
      <cdr:x>0.90987</cdr:x>
      <cdr:y>0.61869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32176" y="15999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1AF57E8-AC8C-429E-A6D9-C9329AA544F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3106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3106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31B5F90-C96A-4083-B1FE-04E0EA1ED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183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CA2B9C0-1609-4366-AC61-C5708C8D07B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6"/>
            <a:ext cx="5438140" cy="446913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3106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3106"/>
            <a:ext cx="2945659" cy="49657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171B339-C6DA-4F14-8BD1-7CF70CC3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02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99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421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56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B339-C6DA-4F14-8BD1-7CF70CC303C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59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87E-6823-440B-B317-68D7AB70B87A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9351-9423-4FDC-828A-0D8D973F3D94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31BF-0A52-4C0B-B444-AFFE4889D4E6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2A85-E823-4AA2-940F-7AB2337471B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4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62E-D9F0-4323-8A54-34860407C08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06AB-C051-4085-B09A-9ADF4CB8E37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5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1E82-34D7-4D25-8790-75CF3790A56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5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47B7-54F8-44B1-992F-BD0C258702FA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0214-4758-45DE-A194-7B4A561FF0EE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4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6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F85B-B044-4F1C-9A8D-3D66D747934D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43A-82E3-4A70-8E68-F9102AA0EAB3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7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D8E949-4549-440F-AB8E-E007B184D25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7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7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218A20-D3E6-499D-AF3D-9B744A90A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012" y="1484784"/>
            <a:ext cx="7772400" cy="1296144"/>
          </a:xfrm>
          <a:noFill/>
        </p:spPr>
        <p:txBody>
          <a:bodyPr>
            <a:noAutofit/>
          </a:bodyPr>
          <a:lstStyle/>
          <a:p>
            <a:pPr marL="182880"/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</a:t>
            </a:r>
            <a:b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«Детской школы искусств </a:t>
            </a:r>
            <a:b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68» 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5" y="1635714"/>
            <a:ext cx="9036495" cy="2808312"/>
          </a:xfrm>
        </p:spPr>
        <p:txBody>
          <a:bodyPr>
            <a:normAutofit/>
          </a:bodyPr>
          <a:lstStyle/>
          <a:p>
            <a:pPr algn="ctr"/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«Образование, творчество, успех!»</a:t>
            </a:r>
          </a:p>
        </p:txBody>
      </p:sp>
      <p:pic>
        <p:nvPicPr>
          <p:cNvPr id="1027" name="Picture 3" descr="C:\Users\Школа\Desktop\IMG_308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45" y="4424913"/>
            <a:ext cx="2212656" cy="141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Desktop\МОИ   ДОКУМЕНТЫ\ФОТО и ВИДЕО\13 апреля 2016г. Фестиваль хоров\IMG_5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5" y="4436425"/>
            <a:ext cx="2525647" cy="1420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Школа\Desktop\МОИ   ДОКУМЕНТЫ\ФОТО и ВИДЕО\Отчетный концерт 20 апреля 2016г\IMG_5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11" y="4444033"/>
            <a:ext cx="2512132" cy="141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Школа\Desktop\МОИ   ДОКУМЕНТЫ\ФОТО и ВИДЕО\Праздник выпускной Живопись 3.06.2016\DSCN9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48" y="4436927"/>
            <a:ext cx="1893565" cy="142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473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7381" y="260649"/>
            <a:ext cx="11329259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расходов бюджета 2019г.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7381" y="1268760"/>
            <a:ext cx="11329259" cy="38164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853411762"/>
              </p:ext>
            </p:extLst>
          </p:nvPr>
        </p:nvGraphicFramePr>
        <p:xfrm>
          <a:off x="1238216" y="980728"/>
          <a:ext cx="97155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24232" y="3143248"/>
            <a:ext cx="2986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 </a:t>
            </a:r>
          </a:p>
          <a:p>
            <a:pPr algn="ctr"/>
            <a:r>
              <a:rPr lang="ru-RU" sz="3200" b="1" dirty="0" smtClean="0"/>
              <a:t>14 092 115 руб.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95670" y="5286388"/>
            <a:ext cx="249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13 601 674руб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6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7381" y="260649"/>
            <a:ext cx="11329259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расходов бюджета 2020г.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7381" y="1268760"/>
            <a:ext cx="11329259" cy="38164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050051779"/>
              </p:ext>
            </p:extLst>
          </p:nvPr>
        </p:nvGraphicFramePr>
        <p:xfrm>
          <a:off x="1309654" y="980728"/>
          <a:ext cx="98584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52662" y="2714620"/>
            <a:ext cx="2825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15 368 461 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1290" y="4643446"/>
            <a:ext cx="21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14 883 624 руб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7383" y="116632"/>
            <a:ext cx="10849204" cy="43204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внебюджетных средств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2019г.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85984" y="764704"/>
            <a:ext cx="11291581" cy="609329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523836" y="357166"/>
          <a:ext cx="11001452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383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7383" y="116632"/>
            <a:ext cx="10849204" cy="43204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внебюджетных средств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2020г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738150" y="719666"/>
          <a:ext cx="11144328" cy="570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956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445" y="-5680"/>
            <a:ext cx="10465163" cy="122413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11424" y="1196752"/>
            <a:ext cx="10657184" cy="48099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роста заработной платы    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Соотношение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средств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718630094"/>
              </p:ext>
            </p:extLst>
          </p:nvPr>
        </p:nvGraphicFramePr>
        <p:xfrm>
          <a:off x="595275" y="1357298"/>
          <a:ext cx="460851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883988031"/>
              </p:ext>
            </p:extLst>
          </p:nvPr>
        </p:nvGraphicFramePr>
        <p:xfrm>
          <a:off x="7310446" y="1643050"/>
          <a:ext cx="3929090" cy="40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38216" y="5143512"/>
            <a:ext cx="6310315" cy="1484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Ключевые задачи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Достигнуть целевого показателя в 2021 году: </a:t>
            </a:r>
          </a:p>
          <a:p>
            <a:r>
              <a:rPr lang="ru-RU" dirty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аботники дополнительного образования 42 264руб.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Увеличение доли внебюджетных средств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19936" y="2253636"/>
            <a:ext cx="192021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19936" y="3104964"/>
            <a:ext cx="192021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19936" y="3842610"/>
            <a:ext cx="192021" cy="144016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07968" y="2159285"/>
            <a:ext cx="158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3381" y="2982376"/>
            <a:ext cx="1275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1962" y="3673336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47533" y="188641"/>
            <a:ext cx="8496943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 (по состоянию на 01.01 2020 г.)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024827" y="939020"/>
            <a:ext cx="3143271" cy="541893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Квалифицированные специалисты выезжают из города вследствие низкого уровня з/п;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Старение кадров (старше 55 лет – 30%);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Нехватка молодых специалистов в сфере дополнительного образования.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9755959"/>
              </p:ext>
            </p:extLst>
          </p:nvPr>
        </p:nvGraphicFramePr>
        <p:xfrm>
          <a:off x="1238216" y="1000108"/>
          <a:ext cx="6643734" cy="51435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21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7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1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Творческих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12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имеющих спец.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476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26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51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273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55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76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1519" y="0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Структура управления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18529" y="398310"/>
            <a:ext cx="2123728" cy="626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Методический совет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05877" y="5229200"/>
            <a:ext cx="175997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Раннее эстетическое развитие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88017" y="6117569"/>
            <a:ext cx="1755995" cy="624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Отделение живопись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17903" y="2451504"/>
            <a:ext cx="20522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Заместитель по АХР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3301" y="1222996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Директор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9355" y="165941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Заместитель по УВР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5684" y="405273"/>
            <a:ext cx="2211304" cy="6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Педагогический совет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3571" y="369332"/>
            <a:ext cx="2232248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Производственное собрание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4000" y="375123"/>
            <a:ext cx="2123728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Профсоюзный комитет</a:t>
            </a: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2028071" y="3658020"/>
            <a:ext cx="21954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Музыкальное отделение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1014189" y="3666179"/>
            <a:ext cx="2196246" cy="55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Художественное отделение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62329" y="2847547"/>
            <a:ext cx="1921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Фортепианное отделение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62329" y="4077072"/>
            <a:ext cx="1921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Отделение ударных инструментов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62331" y="3514218"/>
            <a:ext cx="1921945" cy="431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Народное отделение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62331" y="5949747"/>
            <a:ext cx="192194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Музыкальное образование дошкольников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62329" y="5043801"/>
            <a:ext cx="1921944" cy="68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Струнное отделение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11473" y="4725150"/>
            <a:ext cx="2088233" cy="100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Секция вокально-хоровых дисциплин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11474" y="3514216"/>
            <a:ext cx="208823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Секция теоретических дисциплин</a:t>
            </a: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8227694" y="4509120"/>
            <a:ext cx="223225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Обслуживающий персонал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231904" y="1053408"/>
            <a:ext cx="0" cy="169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141222" y="693889"/>
            <a:ext cx="547071" cy="2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>
            <a:off x="2112312" y="4905170"/>
            <a:ext cx="0" cy="345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 flipH="1">
            <a:off x="1579432" y="4869160"/>
            <a:ext cx="265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>
            <a:off x="1579431" y="4869167"/>
            <a:ext cx="0" cy="1476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1579433" y="6345791"/>
            <a:ext cx="209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endCxn id="14" idx="1"/>
          </p:cNvCxnSpPr>
          <p:nvPr/>
        </p:nvCxnSpPr>
        <p:spPr>
          <a:xfrm>
            <a:off x="3444016" y="3099575"/>
            <a:ext cx="3183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/>
          <p:nvPr/>
        </p:nvCxnSpPr>
        <p:spPr>
          <a:xfrm>
            <a:off x="3444015" y="4306304"/>
            <a:ext cx="318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>
            <a:endCxn id="17" idx="1"/>
          </p:cNvCxnSpPr>
          <p:nvPr/>
        </p:nvCxnSpPr>
        <p:spPr>
          <a:xfrm>
            <a:off x="3444015" y="3729754"/>
            <a:ext cx="3183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/>
          <p:nvPr/>
        </p:nvCxnSpPr>
        <p:spPr>
          <a:xfrm>
            <a:off x="3465855" y="4833156"/>
            <a:ext cx="296476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>
            <a:off x="3444015" y="5043801"/>
            <a:ext cx="318316" cy="905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/>
          <p:nvPr/>
        </p:nvCxnSpPr>
        <p:spPr>
          <a:xfrm>
            <a:off x="2585864" y="2297575"/>
            <a:ext cx="0" cy="534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/>
          <p:nvPr/>
        </p:nvCxnSpPr>
        <p:spPr>
          <a:xfrm>
            <a:off x="5807971" y="3789038"/>
            <a:ext cx="403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 стрелкой 1052"/>
          <p:cNvCxnSpPr/>
          <p:nvPr/>
        </p:nvCxnSpPr>
        <p:spPr>
          <a:xfrm flipV="1">
            <a:off x="5807971" y="5031178"/>
            <a:ext cx="403500" cy="1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 стрелкой 1054"/>
          <p:cNvCxnSpPr/>
          <p:nvPr/>
        </p:nvCxnSpPr>
        <p:spPr>
          <a:xfrm flipH="1">
            <a:off x="3935763" y="1659419"/>
            <a:ext cx="787540" cy="241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 стрелкой 1056"/>
          <p:cNvCxnSpPr/>
          <p:nvPr/>
        </p:nvCxnSpPr>
        <p:spPr>
          <a:xfrm>
            <a:off x="6960099" y="1780196"/>
            <a:ext cx="1181121" cy="928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 стрелкой 1058"/>
          <p:cNvCxnSpPr/>
          <p:nvPr/>
        </p:nvCxnSpPr>
        <p:spPr>
          <a:xfrm>
            <a:off x="9343819" y="3351606"/>
            <a:ext cx="0" cy="378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/>
          <p:nvPr/>
        </p:nvCxnSpPr>
        <p:spPr>
          <a:xfrm>
            <a:off x="3603169" y="1068520"/>
            <a:ext cx="1120131" cy="272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 стрелкой 1064"/>
          <p:cNvCxnSpPr/>
          <p:nvPr/>
        </p:nvCxnSpPr>
        <p:spPr>
          <a:xfrm flipH="1">
            <a:off x="7161337" y="1068520"/>
            <a:ext cx="178515" cy="272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84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67174" y="1714488"/>
            <a:ext cx="3642357" cy="252630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«ДШИ № 68»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2"/>
          </p:cNvCxnSpPr>
          <p:nvPr/>
        </p:nvCxnSpPr>
        <p:spPr>
          <a:xfrm flipH="1">
            <a:off x="3197834" y="2977646"/>
            <a:ext cx="969341" cy="141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3"/>
          </p:cNvCxnSpPr>
          <p:nvPr/>
        </p:nvCxnSpPr>
        <p:spPr>
          <a:xfrm flipH="1">
            <a:off x="3677894" y="3870822"/>
            <a:ext cx="1022693" cy="86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39074" y="3071810"/>
            <a:ext cx="867283" cy="569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7"/>
          </p:cNvCxnSpPr>
          <p:nvPr/>
        </p:nvCxnSpPr>
        <p:spPr>
          <a:xfrm flipV="1">
            <a:off x="7276122" y="1570474"/>
            <a:ext cx="866261" cy="513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993006" y="1497294"/>
            <a:ext cx="758849" cy="563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881292" y="4214818"/>
            <a:ext cx="3361529" cy="1887446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Муз.обр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дошкольников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об-ся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39074" y="3357562"/>
            <a:ext cx="3168352" cy="1915091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эстет. развитие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09588" y="2361395"/>
            <a:ext cx="2691819" cy="1710548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391482" y="404664"/>
            <a:ext cx="3515425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56108" y="561191"/>
            <a:ext cx="3072341" cy="1800199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8059" y="54787"/>
            <a:ext cx="640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«ДШИ № 68» 2020г.</a:t>
            </a:r>
            <a:endParaRPr lang="ru-RU" sz="28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Нижний колонтитул 52"/>
          <p:cNvSpPr>
            <a:spLocks noGrp="1"/>
          </p:cNvSpPr>
          <p:nvPr>
            <p:ph type="ftr" sz="quarter" idx="11"/>
          </p:nvPr>
        </p:nvSpPr>
        <p:spPr>
          <a:xfrm>
            <a:off x="1095340" y="6000764"/>
            <a:ext cx="10072758" cy="85723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 - Общее количество детей 271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 – Общее количество детей - 272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 - Кол-во преп. – 26 человек.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2020г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 Кол-во преп. – 22 человека.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1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38283" y="142854"/>
            <a:ext cx="8352928" cy="5760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содержания 2020 г.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09656" y="3857628"/>
            <a:ext cx="662473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учащихся бюджет        кол-во  уч-ся самоокупаемость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6991903"/>
              </p:ext>
            </p:extLst>
          </p:nvPr>
        </p:nvGraphicFramePr>
        <p:xfrm>
          <a:off x="309523" y="785794"/>
          <a:ext cx="11715831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0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7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90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57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178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дополнительного образования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м</a:t>
                      </a:r>
                      <a:r>
                        <a:rPr lang="ru-RU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преподавателей, чел.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учащихся, чел.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МБ, тыс. руб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ВБ, тыс. руб.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1 учащегося в мес.,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самоокупаемые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ДШИ № 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15 368 461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1 348 795 руб. 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536162" y="3357562"/>
            <a:ext cx="3417623" cy="339166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и пути решения: 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контингента на самоокупаемом отделении.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до 30?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(открылось на поселке </a:t>
            </a:r>
            <a:r>
              <a:rPr lang="ru-RU" alt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Маганак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предмет ИЗО от общеобразовательной школы, поэтому на платные услуги поступает меньше детей, чем хотелось бы.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8283" y="4214820"/>
            <a:ext cx="262627" cy="1429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24366" y="4214820"/>
            <a:ext cx="265223" cy="1429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95407" y="3357564"/>
            <a:ext cx="579437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Прогноз контингента на 2017-2023 гг.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4268369822"/>
              </p:ext>
            </p:extLst>
          </p:nvPr>
        </p:nvGraphicFramePr>
        <p:xfrm>
          <a:off x="1926275" y="4341170"/>
          <a:ext cx="5225156" cy="272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51585" y="6379897"/>
            <a:ext cx="432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21        20       27       30       30       32       35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28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47528" y="116633"/>
            <a:ext cx="8640960" cy="5760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деятельности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1105452"/>
              </p:ext>
            </p:extLst>
          </p:nvPr>
        </p:nvGraphicFramePr>
        <p:xfrm>
          <a:off x="380957" y="836709"/>
          <a:ext cx="11215771" cy="28366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42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2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2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3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3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8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Учреждение дополнительного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Доля участников творческих проектов от общего числа учащихся,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победителей от общего числа учащихся,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Охват учащихся предпрофессиональными программами,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1" marR="4675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7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ДШИ № 68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380961" y="4071942"/>
            <a:ext cx="11287204" cy="16430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связи с пандемией, увеличилось количество детей, участвующих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конкурсах,  и увеличилось количество призовых мест. </a:t>
            </a:r>
          </a:p>
          <a:p>
            <a:pPr>
              <a:spcBef>
                <a:spcPct val="2000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предпрофессиональными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программами стабилен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42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09" y="188640"/>
            <a:ext cx="8352931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664" y="980728"/>
            <a:ext cx="6984776" cy="5760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Новачук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Анатольевна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Казакевич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Ивановна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 </a:t>
            </a: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Васильевна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административно-хозяйственной работе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pic>
        <p:nvPicPr>
          <p:cNvPr id="5" name="Picture 2" descr="C:\Users\Школа\Desktop\МОИ   ДОКУМЕНТЫ\ФОТО и ВИДЕО\Фото Новачук\фото Новачук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20" y="980728"/>
            <a:ext cx="1152129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05064"/>
            <a:ext cx="1149133" cy="13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20" y="2492903"/>
            <a:ext cx="1152129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403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95605" y="188644"/>
            <a:ext cx="7175351" cy="64807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нагрузка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3836" y="4766312"/>
            <a:ext cx="11072891" cy="1723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 отделении живописи ведутся групповые занятия. </a:t>
            </a:r>
            <a:endParaRPr lang="ru-RU" alt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 учащихся в группе 4-10 чел., факт – 12-16 чел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увеличение </a:t>
            </a: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количества преподавателей на отделении живописи.</a:t>
            </a:r>
            <a:endParaRPr lang="ru-RU" alt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2277393"/>
              </p:ext>
            </p:extLst>
          </p:nvPr>
        </p:nvGraphicFramePr>
        <p:xfrm>
          <a:off x="523836" y="908720"/>
          <a:ext cx="11072891" cy="37347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81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4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8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1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1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45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02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учреждения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Отделения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уч-ся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ставок, ед./ педагогов, чел.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ставок на 1 преподавателя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уч-ся на 1 ставку, норма, чел.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55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ДШИ </a:t>
                      </a:r>
                      <a:r>
                        <a:rPr lang="ru-RU" sz="1800" dirty="0">
                          <a:effectLst/>
                        </a:rPr>
                        <a:t>№ 68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Музыкальное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2019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32,88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2020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33,18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Художественное                          2019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4,8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34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</a:t>
                      </a:r>
                      <a:r>
                        <a:rPr lang="ru-RU" sz="1800" dirty="0" smtClean="0">
                          <a:effectLst/>
                        </a:rPr>
                        <a:t> 2020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4,5</a:t>
                      </a:r>
                      <a:endParaRPr lang="ru-RU" sz="1800" dirty="0">
                        <a:effectLst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1,5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8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47528" y="188642"/>
            <a:ext cx="8568952" cy="50405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81026" y="1035626"/>
            <a:ext cx="10358511" cy="4953936"/>
          </a:xfrm>
        </p:spPr>
        <p:txBody>
          <a:bodyPr/>
          <a:lstStyle/>
          <a:p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               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                        Решения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309655" y="2500306"/>
            <a:ext cx="3037863" cy="20882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Недостаточный спектр платных услуг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381488" y="2500306"/>
            <a:ext cx="2857520" cy="2088232"/>
          </a:xfrm>
          <a:prstGeom prst="rightArrow">
            <a:avLst/>
          </a:prstGeom>
          <a:solidFill>
            <a:srgbClr val="00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Внедрение новых платных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10447" y="2714620"/>
            <a:ext cx="3500463" cy="171451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 Открыли на отделении «Живопись» 1 кабинет (район Красный углекоп) (принято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чел.)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66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9403" y="260649"/>
            <a:ext cx="10369152" cy="64807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19403" y="1196752"/>
            <a:ext cx="10657184" cy="47379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815415" y="1196752"/>
            <a:ext cx="9985109" cy="136815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815415" y="2924944"/>
            <a:ext cx="9985109" cy="136815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15413" y="4653136"/>
            <a:ext cx="10081120" cy="12961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РЕСУРСОСБЕРЕЖЕНИЕ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8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9403" y="332656"/>
            <a:ext cx="10369152" cy="64807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08235" y="4689140"/>
            <a:ext cx="4128460" cy="2016224"/>
          </a:xfrm>
        </p:spPr>
        <p:txBody>
          <a:bodyPr>
            <a:normAutofit/>
          </a:bodyPr>
          <a:lstStyle/>
          <a:p>
            <a:endParaRPr lang="ru-RU" sz="1800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815413" y="1052736"/>
            <a:ext cx="5760640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образовательных услуг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858483" y="4797152"/>
            <a:ext cx="5760640" cy="180020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улучшения доступа населения к ценностям, культуры и искусства, информации и знаниям</a:t>
            </a:r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885793" y="3573016"/>
            <a:ext cx="5760640" cy="108012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обучающихся, преподавателей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815413" y="2276874"/>
            <a:ext cx="5760640" cy="1140261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творческих проектах различных уровней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9" y="1052736"/>
            <a:ext cx="812044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81267" y="1201378"/>
            <a:ext cx="867396" cy="539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6455175" y="1052736"/>
            <a:ext cx="4710767" cy="165618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Посещение мастер-классов, курсов КПК, проведение открытых уроков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6442951" y="4365105"/>
            <a:ext cx="4738315" cy="224008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Активизация работы детской филармонии школы; концертная и выставочная деятельность </a:t>
            </a:r>
            <a:r>
              <a:rPr lang="ru-RU" sz="1500" b="1" dirty="0">
                <a:solidFill>
                  <a:schemeClr val="bg1"/>
                </a:solidFill>
              </a:rPr>
              <a:t>(80 %)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6312024" y="2686514"/>
            <a:ext cx="4853917" cy="196662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Активное участие (60%) преподавателей и обучающихся в творческих проектах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9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35560" y="32048"/>
            <a:ext cx="8136904" cy="5760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Ресурсосбережение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63552" y="548680"/>
            <a:ext cx="8136904" cy="5184576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использование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светодиодных источников света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экономической эффективности замены ламп люминесцентных на светодиодные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на повышение энергетической эффективности систем освещения направлено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 5 тыс. рублей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8488" y="3429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3008" y="3813334"/>
            <a:ext cx="406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перехода на светодиодное освещения 2020 году составляет 100 %.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653829643"/>
              </p:ext>
            </p:extLst>
          </p:nvPr>
        </p:nvGraphicFramePr>
        <p:xfrm>
          <a:off x="1524000" y="3933056"/>
          <a:ext cx="5176399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67111" y="4786325"/>
            <a:ext cx="92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100 %</a:t>
            </a:r>
          </a:p>
        </p:txBody>
      </p:sp>
    </p:spTree>
    <p:extLst>
      <p:ext uri="{BB962C8B-B14F-4D97-AF65-F5344CB8AC3E}">
        <p14:creationId xmlns="" xmlns:p14="http://schemas.microsoft.com/office/powerpoint/2010/main" val="410718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7436" y="0"/>
            <a:ext cx="10561173" cy="112474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расходов  ЖКУ за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гг.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07436" y="1196753"/>
            <a:ext cx="10561173" cy="47379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2859585"/>
              </p:ext>
            </p:extLst>
          </p:nvPr>
        </p:nvGraphicFramePr>
        <p:xfrm>
          <a:off x="6167437" y="1714488"/>
          <a:ext cx="5738811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7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446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х/водоснабжение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водоотведение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725</a:t>
                      </a:r>
                    </a:p>
                    <a:p>
                      <a:r>
                        <a:rPr lang="ru-RU" baseline="0" dirty="0" smtClean="0"/>
                        <a:t>1 217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3 940</a:t>
                      </a:r>
                    </a:p>
                    <a:p>
                      <a:r>
                        <a:rPr lang="ru-RU" dirty="0" smtClean="0"/>
                        <a:t>1 335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Тепловая энергия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448 783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460 484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8878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Электроэнергия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63 968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45 338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8878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сумма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517 695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511 098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8" y="1214422"/>
            <a:ext cx="421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Сумма оплаты</a:t>
            </a:r>
            <a:endParaRPr lang="ru-RU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521870413"/>
              </p:ext>
            </p:extLst>
          </p:nvPr>
        </p:nvGraphicFramePr>
        <p:xfrm>
          <a:off x="1" y="1643050"/>
          <a:ext cx="6453191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37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116007"/>
            <a:ext cx="8136904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17" y="4643447"/>
            <a:ext cx="3252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безопасного проведения образовательного процесса в школе и сохранности школьного имущества функционируют: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«Тревожная кнопка»;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сигнализация;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телефонная связь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:\Users\Школа\Desktop\телефон-для-использования-при-пожа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170" y="4662116"/>
            <a:ext cx="581549" cy="687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6100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5286390"/>
            <a:ext cx="683568" cy="729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Desktop\f10-znak-pozharnoy-bezopasnosti-knopka-vklyucheniya-ustanovok-sistem-pozharnoy-avtomati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" y="6000770"/>
            <a:ext cx="667631" cy="556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9" y="116010"/>
            <a:ext cx="1619225" cy="10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1125294"/>
            <a:ext cx="65246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расходов на пожарную безопасность.</a:t>
            </a:r>
          </a:p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обслуживание системы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сигнализации, системы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оповещения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30 560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 конструкций чердачного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помещения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17 458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огнетушителей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1 680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аварийного освещения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14 400 руб.</a:t>
            </a:r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67437" y="1203683"/>
            <a:ext cx="602456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развитие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buAutoNum type="arabicPlain" startAt="2021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marL="285750" indent="-285750"/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Тех. обслуживание системы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пож.сигнализации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оповещения 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380руб.</a:t>
            </a:r>
          </a:p>
          <a:p>
            <a:pPr marL="285750" indent="-28575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качества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огнезащитной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 конструкций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3 000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 огнетушителей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изоляции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эл.проводки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- 3 100 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Тех. обслуживание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электроустановок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16 000  руб.</a:t>
            </a:r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27" y="4643448"/>
            <a:ext cx="1476839" cy="19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25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028" y="260648"/>
            <a:ext cx="87129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55" y="1183983"/>
            <a:ext cx="5104516" cy="288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05" y="3717034"/>
            <a:ext cx="3880295" cy="31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Школа\Desktop\Стратеги яразвития ДШИ ИНТЕРНЕТ\Фото для стратегии\Живопись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99" y="3789040"/>
            <a:ext cx="4673295" cy="283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Школа\Desktop\Стратеги яразвития ДШИ ИНТЕРНЕТ\Фото для стратегии\Скрипка ансамб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89" y="1183979"/>
            <a:ext cx="3833008" cy="253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748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1238217" y="1071546"/>
            <a:ext cx="1764196" cy="1440160"/>
          </a:xfrm>
          <a:prstGeom prst="star10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школы № 28, 31, 62, 44, 18, 70</a:t>
            </a:r>
          </a:p>
        </p:txBody>
      </p:sp>
      <p:sp>
        <p:nvSpPr>
          <p:cNvPr id="3" name="10-конечная звезда 2"/>
          <p:cNvSpPr/>
          <p:nvPr/>
        </p:nvSpPr>
        <p:spPr>
          <a:xfrm>
            <a:off x="2238348" y="2571744"/>
            <a:ext cx="2296096" cy="1440160"/>
          </a:xfrm>
          <a:prstGeom prst="star10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ДК «</a:t>
            </a:r>
            <a:r>
              <a:rPr lang="ru-RU" sz="1600" dirty="0" err="1"/>
              <a:t>Зенковский</a:t>
            </a:r>
            <a:r>
              <a:rPr lang="ru-RU" sz="1600" dirty="0" smtClean="0"/>
              <a:t>» им. И.Кобзона</a:t>
            </a:r>
            <a:endParaRPr lang="ru-RU" sz="1600" dirty="0"/>
          </a:p>
        </p:txBody>
      </p:sp>
      <p:sp>
        <p:nvSpPr>
          <p:cNvPr id="5" name="10-конечная звезда 4"/>
          <p:cNvSpPr/>
          <p:nvPr/>
        </p:nvSpPr>
        <p:spPr>
          <a:xfrm>
            <a:off x="5881687" y="2786058"/>
            <a:ext cx="1764196" cy="1440160"/>
          </a:xfrm>
          <a:prstGeom prst="star10">
            <a:avLst/>
          </a:prstGeom>
          <a:solidFill>
            <a:srgbClr val="C84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ДК «Ясная поляна»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5238744" y="1142984"/>
            <a:ext cx="2191432" cy="1500198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Д.Хворостовского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166647" y="2714620"/>
            <a:ext cx="1764196" cy="1440160"/>
          </a:xfrm>
          <a:prstGeom prst="star10">
            <a:avLst/>
          </a:prstGeom>
          <a:solidFill>
            <a:srgbClr val="C84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ДМШ № 10, 57, 11</a:t>
            </a:r>
          </a:p>
        </p:txBody>
      </p:sp>
      <p:sp>
        <p:nvSpPr>
          <p:cNvPr id="9" name="10-конечная звезда 8"/>
          <p:cNvSpPr/>
          <p:nvPr/>
        </p:nvSpPr>
        <p:spPr>
          <a:xfrm>
            <a:off x="3667109" y="3929066"/>
            <a:ext cx="1764196" cy="1440160"/>
          </a:xfrm>
          <a:prstGeom prst="star10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№ 31, 40, 75, 18 и др.</a:t>
            </a:r>
          </a:p>
        </p:txBody>
      </p:sp>
      <p:sp>
        <p:nvSpPr>
          <p:cNvPr id="10" name="10-конечная звезда 9"/>
          <p:cNvSpPr/>
          <p:nvPr/>
        </p:nvSpPr>
        <p:spPr>
          <a:xfrm>
            <a:off x="523837" y="4429132"/>
            <a:ext cx="1764196" cy="1440160"/>
          </a:xfrm>
          <a:prstGeom prst="star10">
            <a:avLst/>
          </a:prstGeom>
          <a:solidFill>
            <a:srgbClr val="49E1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Филиал ЦБС</a:t>
            </a:r>
          </a:p>
        </p:txBody>
      </p:sp>
      <p:sp>
        <p:nvSpPr>
          <p:cNvPr id="11" name="10-конечная звезда 10"/>
          <p:cNvSpPr/>
          <p:nvPr/>
        </p:nvSpPr>
        <p:spPr>
          <a:xfrm>
            <a:off x="5453059" y="4786322"/>
            <a:ext cx="1764196" cy="144016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ДХШ №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1055" y="221079"/>
            <a:ext cx="8556149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Стейкхолдеры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2074" y="961494"/>
            <a:ext cx="3808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ДШИ № 68 взаимодействует с указанными учреждениями исходя из своих интересов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Это </a:t>
            </a:r>
            <a:r>
              <a:rPr lang="ru-RU" sz="2400" b="1" dirty="0"/>
              <a:t>взаимодействие способно в значительной мере оказать влияние на выработку миссии школы.</a:t>
            </a:r>
          </a:p>
        </p:txBody>
      </p:sp>
      <p:sp>
        <p:nvSpPr>
          <p:cNvPr id="19" name="10-конечная звезда 18"/>
          <p:cNvSpPr/>
          <p:nvPr/>
        </p:nvSpPr>
        <p:spPr>
          <a:xfrm>
            <a:off x="2595537" y="5417840"/>
            <a:ext cx="2080072" cy="1440160"/>
          </a:xfrm>
          <a:prstGeom prst="star10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Население </a:t>
            </a:r>
            <a:r>
              <a:rPr lang="ru-RU" dirty="0" err="1"/>
              <a:t>зенковского</a:t>
            </a:r>
            <a:r>
              <a:rPr lang="ru-RU" dirty="0"/>
              <a:t> района</a:t>
            </a:r>
          </a:p>
        </p:txBody>
      </p:sp>
      <p:sp>
        <p:nvSpPr>
          <p:cNvPr id="20" name="10-конечная звезда 19"/>
          <p:cNvSpPr/>
          <p:nvPr/>
        </p:nvSpPr>
        <p:spPr>
          <a:xfrm>
            <a:off x="3238481" y="785794"/>
            <a:ext cx="1988187" cy="1440160"/>
          </a:xfrm>
          <a:prstGeom prst="star10">
            <a:avLst/>
          </a:prstGeom>
          <a:solidFill>
            <a:srgbClr val="00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 г. Прокопьевска</a:t>
            </a: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13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95467" y="260649"/>
            <a:ext cx="9567135" cy="86409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количества преподавателей по квалификационным категориям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40221" y="11247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51584" y="1916832"/>
            <a:ext cx="7296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15414" y="1916832"/>
            <a:ext cx="2784309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2019 г. – 15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 г. – 13 чел.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5840" y="1916832"/>
            <a:ext cx="2688299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2019 г. – 7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 г. – 6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52251" y="1916832"/>
            <a:ext cx="2832315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2019 г. – 4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 г. – 3 чел.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75787" y="3573016"/>
            <a:ext cx="3360373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Образовательный ценз преподавателей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9469" y="462177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38150" y="4714884"/>
            <a:ext cx="2784309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2019 г. – 12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 г. – 10 чел.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10578" y="4786322"/>
            <a:ext cx="2832315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2019 г. – 14 чел.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 г. – 12 чел.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52794" y="5000636"/>
            <a:ext cx="4929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5413" y="1336413"/>
            <a:ext cx="10657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категория                          Первая  категория                    Соответствие занимаемой должности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3902" y="4286256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Высшее спец. обр.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596330" y="4429132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Среднее спец. </a:t>
            </a:r>
            <a:r>
              <a:rPr lang="ru-RU" dirty="0"/>
              <a:t>о</a:t>
            </a:r>
            <a:r>
              <a:rPr lang="ru-RU" dirty="0" smtClean="0"/>
              <a:t>бр.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52398" y="621508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2019г. Количество преподавателей – 26 человек.</a:t>
            </a:r>
          </a:p>
          <a:p>
            <a:r>
              <a:rPr lang="ru-RU" b="1" dirty="0" smtClean="0"/>
              <a:t>2020г. Количество преподавателей – 22 человека.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184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03512" y="260651"/>
            <a:ext cx="8784976" cy="72007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школы искусств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96200" y="5661248"/>
            <a:ext cx="936104" cy="129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631505" y="1124746"/>
            <a:ext cx="2880320" cy="5733255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духовного мира личности средствами высоко художественного искусства и воспитание подрастающего поколения умеющего мыслить, созидать, видеть и ценить прекрасное.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007768" y="1124745"/>
            <a:ext cx="3960440" cy="573325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dirty="0"/>
          </a:p>
          <a:p>
            <a:pPr lvl="0"/>
            <a:endParaRPr lang="ru-RU" sz="800" dirty="0"/>
          </a:p>
          <a:p>
            <a:pPr lvl="0"/>
            <a:endParaRPr lang="ru-RU" sz="800" dirty="0"/>
          </a:p>
          <a:p>
            <a:pPr lvl="0"/>
            <a:endParaRPr lang="ru-RU" sz="800" dirty="0"/>
          </a:p>
          <a:p>
            <a:pPr lvl="0"/>
            <a:endParaRPr lang="ru-RU" sz="800" dirty="0"/>
          </a:p>
          <a:p>
            <a:pPr lvl="0"/>
            <a:endParaRPr lang="ru-RU" sz="800" dirty="0"/>
          </a:p>
          <a:p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творческой активности личности, развитие его индивидуальных задатков и способностей, создание условий для его самореализации;</a:t>
            </a:r>
          </a:p>
          <a:p>
            <a:pPr marL="171450" indent="-17145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услуг;</a:t>
            </a:r>
          </a:p>
          <a:p>
            <a:pPr marL="171450" indent="-17145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новых образовательных программ и  направлений в учебно-воспитательном процессе.</a:t>
            </a:r>
          </a:p>
          <a:p>
            <a:pPr marL="171450" indent="-171450"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fld id="{D81999FE-6518-4311-A830-3D2667ECDA51}" type="slidenum">
              <a:rPr lang="ru-RU" sz="1200" b="1">
                <a:solidFill>
                  <a:schemeClr val="tx1"/>
                </a:solidFill>
              </a:rPr>
              <a:pPr marL="171450" indent="-171450">
                <a:buFontTx/>
                <a:buChar char="-"/>
              </a:pPr>
              <a:t>3</a:t>
            </a:fld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6888088" y="1124768"/>
            <a:ext cx="3779912" cy="573325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5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endParaRPr lang="ru-RU" sz="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повышение уровня удовлетворенности населения качеством образовательных услуг до 90%;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внедрение новых направлений в работе до 30%;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увеличение доли обучающихся для участия в фестивалях, конкурсах различных уровней до 40%;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увеличение доли молодых специалистов до 65%.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68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75520" y="260649"/>
            <a:ext cx="8640960" cy="72008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участия в творческих проектах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50855" y="3933056"/>
            <a:ext cx="8245673" cy="3600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участия (дипломанты, лауреаты)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6778324"/>
              </p:ext>
            </p:extLst>
          </p:nvPr>
        </p:nvGraphicFramePr>
        <p:xfrm>
          <a:off x="1847525" y="1270246"/>
          <a:ext cx="8249003" cy="237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1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51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511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511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511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511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511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43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5-конечная звезда 5"/>
          <p:cNvSpPr/>
          <p:nvPr/>
        </p:nvSpPr>
        <p:spPr>
          <a:xfrm>
            <a:off x="1631505" y="4509127"/>
            <a:ext cx="2088232" cy="1731397"/>
          </a:xfrm>
          <a:prstGeom prst="star5">
            <a:avLst/>
          </a:prstGeom>
          <a:solidFill>
            <a:srgbClr val="CC00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3888364" y="4550499"/>
            <a:ext cx="2085357" cy="1648638"/>
          </a:xfrm>
          <a:prstGeom prst="star5">
            <a:avLst/>
          </a:prstGeom>
          <a:solidFill>
            <a:srgbClr val="C84E5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6096000" y="4550499"/>
            <a:ext cx="1872208" cy="1690018"/>
          </a:xfrm>
          <a:prstGeom prst="star5">
            <a:avLst/>
          </a:prstGeom>
          <a:solidFill>
            <a:srgbClr val="CC00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2021</a:t>
            </a:r>
          </a:p>
          <a:p>
            <a:pPr algn="ctr"/>
            <a:r>
              <a:rPr lang="ru-RU" sz="2000" dirty="0" smtClean="0"/>
              <a:t>50</a:t>
            </a:r>
            <a:endParaRPr lang="ru-RU" sz="2000" dirty="0"/>
          </a:p>
          <a:p>
            <a:pPr algn="ctr"/>
            <a:endParaRPr lang="ru-RU" sz="105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8112224" y="4550499"/>
            <a:ext cx="2088232" cy="1690018"/>
          </a:xfrm>
          <a:prstGeom prst="star5">
            <a:avLst/>
          </a:prstGeom>
          <a:solidFill>
            <a:srgbClr val="C84E5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2022</a:t>
            </a:r>
          </a:p>
          <a:p>
            <a:pPr algn="ctr"/>
            <a:r>
              <a:rPr lang="ru-RU" sz="2000" dirty="0" smtClean="0"/>
              <a:t>50</a:t>
            </a:r>
            <a:endParaRPr lang="ru-RU" sz="2000" dirty="0"/>
          </a:p>
          <a:p>
            <a:pPr algn="ctr"/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463456" y="554845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0468" y="55602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85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738151" y="764709"/>
            <a:ext cx="5143539" cy="2735729"/>
          </a:xfrm>
          <a:prstGeom prst="lef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с ЦБС по духовно-нравственному и эстетическому развитию «В союзе музыки и слова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…», «И память будет вечной…»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24563" y="785794"/>
            <a:ext cx="5572163" cy="2714644"/>
          </a:xfrm>
          <a:prstGeom prst="lef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«Сотрудничество с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областным колледжем искусств им. Д. Хворостовского»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3552" y="61815"/>
            <a:ext cx="828092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ПРОЕКТЫ</a:t>
            </a: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95274" y="3571876"/>
            <a:ext cx="5214975" cy="2928958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096001" y="3714752"/>
            <a:ext cx="5500727" cy="2786082"/>
          </a:xfrm>
          <a:prstGeom prst="lef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«Бережливый регион»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проекта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779" y="4357695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«Галерея» - долгосрочный проект  по организации выставочной деятельности школы для учреждений и жителей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Зенковского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86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91544" y="188640"/>
            <a:ext cx="8496944" cy="5760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проектов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81026" y="908727"/>
            <a:ext cx="10858576" cy="5520669"/>
          </a:xfrm>
        </p:spPr>
        <p:txBody>
          <a:bodyPr>
            <a:normAutofit/>
          </a:bodyPr>
          <a:lstStyle/>
          <a:p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с ЦБС по духовно-нравственному и эстетическому развитию «В союзе музыки и слова…». В рамках проекта будут проведены следующие мероприятия: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Литературно-музыкальное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путешествие «Великий гений гармонии», посвященное 210-летию со дня рождения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Ф.Шопена; литературно-художественные путешествия в мир музыки;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Мероприятия, посвященные дню России;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Малая родина - большая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любовь»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программы «1000 шагов навстречу 300-летию Кузбасса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дню Конституции.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 память будет вечной…» совместно с ЦБС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общеобразовательных школ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28, 31, 62, 44, 18,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 будут проводиться уроки мужества, выставки под названием «Детство, опаленное войной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Мероприятия, посвященное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полного освобождения от фашисткой блокады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г.Ленинграда. Мероприятия, посвященные75-летию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Великой Победы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«Сотрудничество с </a:t>
            </a:r>
            <a:r>
              <a:rPr lang="ru-RU" sz="1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Прокопьевским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областным колледжем искусств им. Д. Хворостовского».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на базе ДШИ № 68 регулярно проводятся мастер-классы, творческие встречи с ведущими преподавателями колледжа, а также концерты с участием студентов колледжа искусств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«Бережливый регион»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зачисления на обучение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209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64807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проектов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7573" y="6375915"/>
            <a:ext cx="2847975" cy="365125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81200" y="1340768"/>
            <a:ext cx="843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«Галерея» </a:t>
            </a:r>
          </a:p>
          <a:p>
            <a:r>
              <a:rPr lang="ru-RU" sz="2800" dirty="0"/>
              <a:t>В рамках проекта будут регулярно проводиться выставки творческих работ обучающихся и преподавателей отделения «Живопись» в учреждениях для населения и обучающихся</a:t>
            </a:r>
          </a:p>
          <a:p>
            <a:r>
              <a:rPr lang="ru-RU" sz="2800" dirty="0" err="1" smtClean="0"/>
              <a:t>Зенковского</a:t>
            </a:r>
            <a:r>
              <a:rPr lang="ru-RU" sz="2800" dirty="0" smtClean="0"/>
              <a:t> </a:t>
            </a:r>
            <a:r>
              <a:rPr lang="ru-RU" sz="2800" dirty="0"/>
              <a:t>района.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315" y="4071942"/>
            <a:ext cx="4000159" cy="2301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981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10260632" cy="6858000"/>
          </a:xfrm>
          <a:solidFill>
            <a:schemeClr val="accent3"/>
          </a:solidFill>
        </p:spPr>
        <p:txBody>
          <a:bodyPr/>
          <a:lstStyle/>
          <a:p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</a:t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</a:t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внимание!</a:t>
            </a:r>
            <a:br>
              <a:rPr lang="ru-RU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9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589">
            <a:off x="1927381" y="1744151"/>
            <a:ext cx="3130475" cy="31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6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12224" y="116632"/>
            <a:ext cx="8640960" cy="5760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25031" y="805506"/>
            <a:ext cx="8685812" cy="5838204"/>
          </a:xfrm>
        </p:spPr>
        <p:txBody>
          <a:bodyPr>
            <a:no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учреждения: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Кемеровская область - Кузбасс, г. Прокопьевск,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ул.Черных, 14.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 имеет два здания.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  Охват детей  –  более 2000 человек.</a:t>
            </a:r>
          </a:p>
          <a:p>
            <a:pPr algn="l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  Охват детей –  более 2200 человек. </a:t>
            </a: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7" y="2857496"/>
            <a:ext cx="2460812" cy="266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ÐÐ°ÑÑÐ¸Ð½ÐºÐ¸ Ð¿Ð¾ Ð·Ð°Ð¿ÑÐ¾ÑÑ Ð¶Ð¸Ð²Ð¾Ð¿Ð¸ÑÑ Ð·Ð½Ð°ÑÐ¾Ðº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71" y="4714891"/>
            <a:ext cx="428628" cy="30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17150"/>
          <a:stretch/>
        </p:blipFill>
        <p:spPr bwMode="auto">
          <a:xfrm>
            <a:off x="8424919" y="4286256"/>
            <a:ext cx="505015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ÐÐ°ÑÑÐ¸Ð½ÐºÐ¸ Ð¿Ð¾ Ð·Ð°Ð¿ÑÐ¾ÑÑ Ð¿ÑÐ¾ÐºÐ¾Ð¿ÑÐµÐ²ÑÐº Ð¿Ð¸Ð¾Ð½ÐµÑÑÐºÐ°Ñ 44 ÑÐ¾ÑÐ¾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17" y="3429000"/>
            <a:ext cx="2212971" cy="17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3095609" y="2786058"/>
            <a:ext cx="447601" cy="50492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53" y="3429002"/>
            <a:ext cx="2277377" cy="16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5667377" y="2786058"/>
            <a:ext cx="447601" cy="50492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35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85302" y="332659"/>
            <a:ext cx="7585652" cy="86409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Бренды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591945" y="2961000"/>
            <a:ext cx="2152443" cy="572082"/>
          </a:xfrm>
          <a:solidFill>
            <a:schemeClr val="accent5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хор  «Соловушка»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Школа\Desktop\Оркестр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32" y="1484783"/>
            <a:ext cx="1512169" cy="1171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Орке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00" y="1484783"/>
            <a:ext cx="1562429" cy="1171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кола\Desktop\Хор 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7" y="1546475"/>
            <a:ext cx="1827209" cy="1130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Школа\Desktop\Хор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7" y="1525934"/>
            <a:ext cx="2127220" cy="1131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Школа\Desktop\Вокальная группа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173721"/>
            <a:ext cx="2127221" cy="1152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Школа\Desktop\Скрипка ансамбл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6" y="4173721"/>
            <a:ext cx="1827209" cy="1117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17" y="4134120"/>
            <a:ext cx="2448272" cy="11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11517" y="5646535"/>
            <a:ext cx="1951443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скрипачей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 ми фа»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4232" y="2962310"/>
            <a:ext cx="1827208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хор «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440" y="2948309"/>
            <a:ext cx="2858575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русских народных инструментов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1944" y="5646531"/>
            <a:ext cx="2376264" cy="707886"/>
          </a:xfrm>
          <a:prstGeom prst="rect">
            <a:avLst/>
          </a:prstGeom>
          <a:solidFill>
            <a:srgbClr val="FC1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 группа «Фантазия»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4444" y="5214951"/>
            <a:ext cx="2808312" cy="1477328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Юные таланты Прокопьевска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(отделение «Живопись»)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80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09791" y="142856"/>
            <a:ext cx="7175351" cy="72007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09852" y="857232"/>
            <a:ext cx="6286544" cy="6000768"/>
          </a:xfrm>
        </p:spPr>
        <p:txBody>
          <a:bodyPr>
            <a:noAutofit/>
          </a:bodyPr>
          <a:lstStyle/>
          <a:p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коридора школы израсходовано –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123 472 руб.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 на отделении «Живопись» 1 кабинет (ул.Пионерская,44)</a:t>
            </a: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 на отделении «Живопись»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кабинет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(ул.Черных,14)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школы –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29 808 руб.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–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средства.</a:t>
            </a:r>
          </a:p>
        </p:txBody>
      </p:sp>
      <p:pic>
        <p:nvPicPr>
          <p:cNvPr id="5122" name="Picture 2" descr="C:\Users\Школа\Desktop\Школа фото\IMG_8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2668280" cy="1908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Школа фото\IMG_8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61" y="4572008"/>
            <a:ext cx="2950939" cy="18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Школа\Desktop\Школа фото\IMG_8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0"/>
            <a:ext cx="2625863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Школа\Desktop\Школа фото\IMG_8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16" y="2857496"/>
            <a:ext cx="2946784" cy="1759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Школа\Desktop\Школа фото\IMG_83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8670"/>
            <a:ext cx="2645281" cy="1734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Школа\Desktop\МОИ   ДОКУМЕНТЫ\ФОТО и ВИДЕО\Иллюминация\IMG_32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16" y="928670"/>
            <a:ext cx="2946784" cy="1950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48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1979" y="188641"/>
            <a:ext cx="8512497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2020г.          </a:t>
            </a:r>
          </a:p>
        </p:txBody>
      </p:sp>
      <p:sp>
        <p:nvSpPr>
          <p:cNvPr id="4" name="AutoShape 4" descr="ÐÐ°ÑÑÐ¸Ð½ÐºÐ¸ Ð¿Ð¾ Ð·Ð°Ð¿ÑÐ¾ÑÑ ÐºÐ°Ð±Ð¸Ð½ÐµÑ Ð¶Ð¸Ð²Ð¾Ð¿Ð¸ÑÐ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67042" y="1000109"/>
            <a:ext cx="82868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Провели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проект «Модернизация кабинета для занятий обучающихся отделения «Живопись» (ул.Черных,14)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Приобрели: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Мольберт – 15 шт. = 84 000 руб.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Модель гипсовая – 4 шт. = 5 025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Рециркулятор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2 шт. = 33 390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Пианино «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ZimmERmaNN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- 1 шт. = 75 000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Бесконтактный термометр – 2 шт. = 7 800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Подножка гитариста – 1 шт. = 1950 руб.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Шкаф 3-х дверной (2 шт.), стеллаж под обувь,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рейлинг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картин  = 94 850 руб.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Итого: 302 015 руб.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Проект: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Развитие системы платных услуг как внебюджетного источника финансирования.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увеличение контингента обучающихся (27 чел.) за счет привлечения детей в рамках платных образовательных услуг.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Показатели выполнения: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увеличение количества реализуемых программ за счет внебюджетных средств.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Рисунок 8" descr="COwjPSwpU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7" y="1000108"/>
            <a:ext cx="2690811" cy="2690810"/>
          </a:xfrm>
          <a:prstGeom prst="rect">
            <a:avLst/>
          </a:prstGeom>
        </p:spPr>
      </p:pic>
      <p:pic>
        <p:nvPicPr>
          <p:cNvPr id="10" name="Рисунок 9" descr="GOQtaO90ck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98" y="3714752"/>
            <a:ext cx="2714644" cy="314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70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450" y="332661"/>
            <a:ext cx="9567135" cy="72007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бюджета в 2019 г.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99457" y="1144297"/>
            <a:ext cx="9313035" cy="459389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69278319"/>
              </p:ext>
            </p:extLst>
          </p:nvPr>
        </p:nvGraphicFramePr>
        <p:xfrm>
          <a:off x="1166778" y="1357298"/>
          <a:ext cx="9701471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4166" y="3857628"/>
            <a:ext cx="280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14 092 115 руб.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670" y="2285992"/>
            <a:ext cx="1731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1 066 240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4" y="1408233"/>
            <a:ext cx="1084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15 316 805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8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450" y="332661"/>
            <a:ext cx="9567135" cy="72007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бюджета в 2020 г.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99457" y="1144297"/>
            <a:ext cx="9313035" cy="459389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404228186"/>
              </p:ext>
            </p:extLst>
          </p:nvPr>
        </p:nvGraphicFramePr>
        <p:xfrm>
          <a:off x="1166778" y="1357298"/>
          <a:ext cx="992988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8414" y="3714752"/>
            <a:ext cx="267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15 368 461 руб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918" y="2285992"/>
            <a:ext cx="1731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1 162 045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4" y="1408233"/>
            <a:ext cx="1084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16 717 256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18A20-D3E6-499D-AF3D-9B744A90AA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3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535</TotalTime>
  <Words>1933</Words>
  <Application>Microsoft Office PowerPoint</Application>
  <PresentationFormat>Произвольный</PresentationFormat>
  <Paragraphs>625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Исполнительная</vt:lpstr>
      <vt:lpstr>      Стратегия развития  «Детской школы искусств  № 68»   </vt:lpstr>
      <vt:lpstr>Рабочая группа</vt:lpstr>
      <vt:lpstr>Стратегия развития школы искусств</vt:lpstr>
      <vt:lpstr>Структура</vt:lpstr>
      <vt:lpstr>Бренды</vt:lpstr>
      <vt:lpstr>МОДЕРНИЗАЦИЯ</vt:lpstr>
      <vt:lpstr> МОДЕРНИЗАЦИЯ 2020г.          </vt:lpstr>
      <vt:lpstr>Анализ бюджета в 2019 г.</vt:lpstr>
      <vt:lpstr>Анализ бюджета в 2020 г.</vt:lpstr>
      <vt:lpstr>Анализ расходов бюджета 2019г. </vt:lpstr>
      <vt:lpstr>Анализ расходов бюджета 2020г. </vt:lpstr>
      <vt:lpstr>Анализ расходов внебюджетных средств в 2019г.  </vt:lpstr>
      <vt:lpstr>Анализ расходов внебюджетных средств в 2020г.  </vt:lpstr>
      <vt:lpstr>   Финансовое обеспечение </vt:lpstr>
      <vt:lpstr>Кадровый потенциал (по состоянию на 01.01 2020 г.)</vt:lpstr>
      <vt:lpstr>Слайд 16</vt:lpstr>
      <vt:lpstr>Слайд 17</vt:lpstr>
      <vt:lpstr>Анализ содержания 2020 г.</vt:lpstr>
      <vt:lpstr>Показатели эффективности деятельности</vt:lpstr>
      <vt:lpstr>Педагогическая нагрузка</vt:lpstr>
      <vt:lpstr>Наши достижения</vt:lpstr>
      <vt:lpstr>Приоритетные направления</vt:lpstr>
      <vt:lpstr>КАЧЕСТВО ОБРАЗОВАНИЯ</vt:lpstr>
      <vt:lpstr>Ресурсосбережение</vt:lpstr>
      <vt:lpstr> Сравнительный анализ расходов  ЖКУ за  2019-2020 гг.</vt:lpstr>
      <vt:lpstr>Слайд 26</vt:lpstr>
      <vt:lpstr>Слайд 27</vt:lpstr>
      <vt:lpstr>Слайд 28</vt:lpstr>
      <vt:lpstr>Распределение количества преподавателей по квалификационным категориям</vt:lpstr>
      <vt:lpstr>Активность участия в творческих проектах </vt:lpstr>
      <vt:lpstr>Слайд 31</vt:lpstr>
      <vt:lpstr>Мероприятия по реализации проектов</vt:lpstr>
      <vt:lpstr>Мероприятия по реализации проектов</vt:lpstr>
      <vt:lpstr>                        Благодарим   за   внимание!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МБУ ДО «Детской школы искусств № 68»</dc:title>
  <dc:creator>RePack by Diakov</dc:creator>
  <cp:lastModifiedBy>1</cp:lastModifiedBy>
  <cp:revision>311</cp:revision>
  <cp:lastPrinted>2018-06-25T07:04:32Z</cp:lastPrinted>
  <dcterms:created xsi:type="dcterms:W3CDTF">2018-02-17T04:09:22Z</dcterms:created>
  <dcterms:modified xsi:type="dcterms:W3CDTF">2021-03-30T05:43:47Z</dcterms:modified>
</cp:coreProperties>
</file>