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3" r:id="rId9"/>
    <p:sldId id="263" r:id="rId10"/>
    <p:sldId id="279" r:id="rId11"/>
    <p:sldId id="268" r:id="rId12"/>
    <p:sldId id="285" r:id="rId13"/>
    <p:sldId id="278" r:id="rId14"/>
    <p:sldId id="271" r:id="rId15"/>
    <p:sldId id="272" r:id="rId16"/>
    <p:sldId id="269" r:id="rId17"/>
    <p:sldId id="277" r:id="rId18"/>
    <p:sldId id="281" r:id="rId19"/>
    <p:sldId id="282" r:id="rId20"/>
    <p:sldId id="283" r:id="rId21"/>
    <p:sldId id="292" r:id="rId22"/>
    <p:sldId id="265" r:id="rId23"/>
    <p:sldId id="264" r:id="rId24"/>
    <p:sldId id="287" r:id="rId25"/>
    <p:sldId id="288" r:id="rId26"/>
    <p:sldId id="289" r:id="rId27"/>
    <p:sldId id="275" r:id="rId28"/>
    <p:sldId id="286" r:id="rId29"/>
    <p:sldId id="284" r:id="rId30"/>
    <p:sldId id="280" r:id="rId31"/>
    <p:sldId id="276" r:id="rId32"/>
    <p:sldId id="266" r:id="rId33"/>
    <p:sldId id="267" r:id="rId34"/>
    <p:sldId id="270" r:id="rId35"/>
    <p:sldId id="291" r:id="rId36"/>
    <p:sldId id="290" r:id="rId37"/>
    <p:sldId id="293" r:id="rId3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7A69"/>
    <a:srgbClr val="F12FCC"/>
    <a:srgbClr val="D84893"/>
    <a:srgbClr val="C84E5F"/>
    <a:srgbClr val="CC0099"/>
    <a:srgbClr val="66CCFF"/>
    <a:srgbClr val="0099CC"/>
    <a:srgbClr val="000099"/>
    <a:srgbClr val="49E13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0738" autoAdjust="0"/>
  </p:normalViewPr>
  <p:slideViewPr>
    <p:cSldViewPr>
      <p:cViewPr varScale="1">
        <p:scale>
          <a:sx n="83" d="100"/>
          <a:sy n="83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3333333333333E-3"/>
          <c:y val="6.8750000000000006E-2"/>
          <c:w val="0.6156666666666667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Местный бюджет, 88,1%</c:v>
                </c:pt>
                <c:pt idx="1">
                  <c:v>Областной бюджет 9,9%</c:v>
                </c:pt>
                <c:pt idx="2">
                  <c:v>Платные услуги 1,5%</c:v>
                </c:pt>
                <c:pt idx="3">
                  <c:v>Безвозмездные поступления 0,5%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16666666666667"/>
          <c:y val="0.10374627002635901"/>
          <c:w val="0.32600000000000001"/>
          <c:h val="0.81739069555504218"/>
        </c:manualLayout>
      </c:layout>
      <c:overlay val="0"/>
      <c:txPr>
        <a:bodyPr/>
        <a:lstStyle/>
        <a:p>
          <a:pPr>
            <a:defRPr sz="2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86474007596152E-2"/>
          <c:y val="2.5867496204125467E-2"/>
          <c:w val="0.66997028578745488"/>
          <c:h val="0.974132503795874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Фонд оплаты труда, 97,1 %</c:v>
                </c:pt>
                <c:pt idx="1">
                  <c:v>Коммунальные услуги, 2,7 %</c:v>
                </c:pt>
                <c:pt idx="2">
                  <c:v>Прочие 0,2 %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9.9</c:v>
                </c:pt>
                <c:pt idx="1">
                  <c:v>2.2000000000000002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100847551778619"/>
          <c:y val="0.2291613894752435"/>
          <c:w val="0.33600221444321626"/>
          <c:h val="0.53227085879346736"/>
        </c:manualLayout>
      </c:layout>
      <c:overlay val="0"/>
      <c:txPr>
        <a:bodyPr/>
        <a:lstStyle/>
        <a:p>
          <a:pPr>
            <a:defRPr sz="2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27242351223345E-2"/>
          <c:y val="0"/>
          <c:w val="0.74597898717570033"/>
          <c:h val="0.994976599656351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1.7593399986369395E-2"/>
                  <c:y val="-4.2205437076763962E-2"/>
                </c:manualLayout>
              </c:layout>
              <c:tx>
                <c:rich>
                  <a:bodyPr/>
                  <a:lstStyle/>
                  <a:p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641897865690537E-3"/>
                  <c:y val="-6.686368933129291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bg1"/>
                        </a:solidFill>
                      </a:rPr>
                      <a:t>29, 1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78, 82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45, 58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74, 39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39, 42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374664252991498E-2"/>
                  <c:y val="2.476432938196033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110, 98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37, 01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66, 707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820948932844997E-3"/>
                  <c:y val="4.9528658763919762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29, 67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4820948932844997E-3"/>
                  <c:y val="0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Командировачные расходы</c:v>
                </c:pt>
                <c:pt idx="1">
                  <c:v>Повышение квалификации</c:v>
                </c:pt>
                <c:pt idx="2">
                  <c:v>Участие в конкурсах</c:v>
                </c:pt>
                <c:pt idx="3">
                  <c:v>Безопасность</c:v>
                </c:pt>
                <c:pt idx="4">
                  <c:v>Текущие ремонты</c:v>
                </c:pt>
                <c:pt idx="5">
                  <c:v>Управдом</c:v>
                </c:pt>
                <c:pt idx="6">
                  <c:v>Приобретение основных средств</c:v>
                </c:pt>
                <c:pt idx="7">
                  <c:v>Услуги связи</c:v>
                </c:pt>
                <c:pt idx="8">
                  <c:v>Налоги</c:v>
                </c:pt>
                <c:pt idx="9">
                  <c:v>Медосмотры</c:v>
                </c:pt>
                <c:pt idx="10">
                  <c:v>Оплата труда</c:v>
                </c:pt>
                <c:pt idx="11">
                  <c:v>Обеспечение основной деятельности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0.1</c:v>
                </c:pt>
                <c:pt idx="1">
                  <c:v>2.5</c:v>
                </c:pt>
                <c:pt idx="2">
                  <c:v>6.7</c:v>
                </c:pt>
                <c:pt idx="3">
                  <c:v>3.9</c:v>
                </c:pt>
                <c:pt idx="4">
                  <c:v>6.3</c:v>
                </c:pt>
                <c:pt idx="5">
                  <c:v>3.3</c:v>
                </c:pt>
                <c:pt idx="6">
                  <c:v>9.4</c:v>
                </c:pt>
                <c:pt idx="7">
                  <c:v>3.2</c:v>
                </c:pt>
                <c:pt idx="8">
                  <c:v>5.6</c:v>
                </c:pt>
                <c:pt idx="9">
                  <c:v>2.5</c:v>
                </c:pt>
                <c:pt idx="10">
                  <c:v>8.9</c:v>
                </c:pt>
                <c:pt idx="11">
                  <c:v>47.55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393108584027341E-2"/>
          <c:y val="4.7067083902720387E-2"/>
          <c:w val="0.94321378283194535"/>
          <c:h val="0.808879338459838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 1 января 2018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4.7</c:v>
                </c:pt>
                <c:pt idx="2">
                  <c:v>5.8</c:v>
                </c:pt>
                <c:pt idx="3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483520"/>
        <c:axId val="107485056"/>
        <c:axId val="0"/>
      </c:bar3DChart>
      <c:catAx>
        <c:axId val="10748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85056"/>
        <c:crosses val="autoZero"/>
        <c:auto val="1"/>
        <c:lblAlgn val="ctr"/>
        <c:lblOffset val="100"/>
        <c:noMultiLvlLbl val="0"/>
      </c:catAx>
      <c:valAx>
        <c:axId val="107485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48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3617921595456E-2"/>
          <c:y val="5.0391226371672988E-2"/>
          <c:w val="0.93192764156809083"/>
          <c:h val="0.8435774001301442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0.92</c:v>
                </c:pt>
                <c:pt idx="1">
                  <c:v>0.93</c:v>
                </c:pt>
                <c:pt idx="2">
                  <c:v>1.02</c:v>
                </c:pt>
                <c:pt idx="3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6.1</c:v>
                </c:pt>
                <c:pt idx="2">
                  <c:v>6.9</c:v>
                </c:pt>
                <c:pt idx="3">
                  <c:v>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6.92</c:v>
                </c:pt>
                <c:pt idx="1">
                  <c:v>7.03</c:v>
                </c:pt>
                <c:pt idx="2">
                  <c:v>7.9</c:v>
                </c:pt>
                <c:pt idx="3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510784"/>
        <c:axId val="107512576"/>
        <c:axId val="98589760"/>
      </c:bar3DChart>
      <c:catAx>
        <c:axId val="10751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512576"/>
        <c:crosses val="autoZero"/>
        <c:auto val="1"/>
        <c:lblAlgn val="ctr"/>
        <c:lblOffset val="100"/>
        <c:noMultiLvlLbl val="0"/>
      </c:catAx>
      <c:valAx>
        <c:axId val="107512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510784"/>
        <c:crosses val="autoZero"/>
        <c:crossBetween val="between"/>
      </c:valAx>
      <c:serAx>
        <c:axId val="98589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0751257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0.8</c:v>
                </c:pt>
                <c:pt idx="1">
                  <c:v>0.7</c:v>
                </c:pt>
                <c:pt idx="2">
                  <c:v>1.1000000000000001</c:v>
                </c:pt>
                <c:pt idx="3">
                  <c:v>1.3</c:v>
                </c:pt>
                <c:pt idx="4">
                  <c:v>1.3</c:v>
                </c:pt>
                <c:pt idx="5">
                  <c:v>1.5</c:v>
                </c:pt>
                <c:pt idx="6">
                  <c:v>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5.5</c:v>
                </c:pt>
                <c:pt idx="1">
                  <c:v>5.6</c:v>
                </c:pt>
                <c:pt idx="2">
                  <c:v>5.9</c:v>
                </c:pt>
                <c:pt idx="3">
                  <c:v>6.2</c:v>
                </c:pt>
                <c:pt idx="4">
                  <c:v>6.4</c:v>
                </c:pt>
                <c:pt idx="5">
                  <c:v>7</c:v>
                </c:pt>
                <c:pt idx="6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894976"/>
        <c:axId val="102900864"/>
        <c:axId val="0"/>
      </c:bar3DChart>
      <c:catAx>
        <c:axId val="10289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900864"/>
        <c:crosses val="autoZero"/>
        <c:auto val="1"/>
        <c:lblAlgn val="ctr"/>
        <c:lblOffset val="100"/>
        <c:noMultiLvlLbl val="0"/>
      </c:catAx>
      <c:valAx>
        <c:axId val="1029008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289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92031044169699"/>
          <c:y val="0"/>
          <c:w val="0.4925076666966457"/>
          <c:h val="0.758282343094927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0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7985564304462"/>
          <c:y val="6.3906249999999998E-2"/>
          <c:w val="0.31730544619422574"/>
          <c:h val="0.830885580708661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Вода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Тепло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3.1</c:v>
                </c:pt>
                <c:pt idx="1">
                  <c:v>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Эектроэнергия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763200"/>
        <c:axId val="107764736"/>
        <c:axId val="107641920"/>
      </c:bar3DChart>
      <c:catAx>
        <c:axId val="1077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764736"/>
        <c:crosses val="autoZero"/>
        <c:auto val="1"/>
        <c:lblAlgn val="ctr"/>
        <c:lblOffset val="100"/>
        <c:noMultiLvlLbl val="0"/>
      </c:catAx>
      <c:valAx>
        <c:axId val="1077647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7763200"/>
        <c:crosses val="autoZero"/>
        <c:crossBetween val="between"/>
      </c:valAx>
      <c:serAx>
        <c:axId val="107641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07764736"/>
        <c:crosses val="autoZero"/>
      </c:serAx>
    </c:plotArea>
    <c:legend>
      <c:legendPos val="r"/>
      <c:layout>
        <c:manualLayout>
          <c:xMode val="edge"/>
          <c:yMode val="edge"/>
          <c:x val="0.66507283464566924"/>
          <c:y val="7.4886072834645656E-2"/>
          <c:w val="0.29698267470790707"/>
          <c:h val="0.560800426077998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0.11562</cdr:x>
      <cdr:y>0.2736</cdr:y>
    </cdr:from>
    <cdr:to>
      <cdr:x>0.25283</cdr:x>
      <cdr:y>0.4619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3181" y="1343998"/>
          <a:ext cx="1083679" cy="924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156,5</a:t>
          </a:r>
        </a:p>
        <a:p xmlns:a="http://schemas.openxmlformats.org/drawingml/2006/main">
          <a:r>
            <a:rPr lang="ru-RU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ыс.руб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0.10169</cdr:x>
      <cdr:y>0.22121</cdr:y>
    </cdr:from>
    <cdr:to>
      <cdr:x>0.25169</cdr:x>
      <cdr:y>0.44621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1194640"/>
          <a:ext cx="1274541" cy="1215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237, 65 </a:t>
          </a:r>
          <a:r>
            <a:rPr lang="ru-RU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0.27119</cdr:x>
      <cdr:y>0.04</cdr:y>
    </cdr:from>
    <cdr:to>
      <cdr:x>0.42119</cdr:x>
      <cdr:y>0.265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4256" y="216024"/>
          <a:ext cx="1274542" cy="1215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20, 698 </a:t>
          </a:r>
        </a:p>
        <a:p xmlns:a="http://schemas.openxmlformats.org/drawingml/2006/main"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0.55518</cdr:x>
      <cdr:y>0.64085</cdr:y>
    </cdr:from>
    <cdr:to>
      <cdr:x>0.70518</cdr:x>
      <cdr:y>0.71206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3240360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0.46068</cdr:x>
      <cdr:y>0.74054</cdr:y>
    </cdr:from>
    <cdr:to>
      <cdr:x>0.61068</cdr:x>
      <cdr:y>0.7975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374441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0.36618</cdr:x>
      <cdr:y>0.78326</cdr:y>
    </cdr:from>
    <cdr:to>
      <cdr:x>0.51618</cdr:x>
      <cdr:y>0.96411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3960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0.30712</cdr:x>
      <cdr:y>0.81916</cdr:y>
    </cdr:from>
    <cdr:to>
      <cdr:x>0.45712</cdr:x>
      <cdr:y>0.88295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4141936"/>
          <a:ext cx="914400" cy="322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0.04725</cdr:x>
      <cdr:y>0.75478</cdr:y>
    </cdr:from>
    <cdr:to>
      <cdr:x>0.19725</cdr:x>
      <cdr:y>0.82599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8032" y="3816424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0.01181</cdr:x>
      <cdr:y>0.14241</cdr:y>
    </cdr:from>
    <cdr:to>
      <cdr:x>0.16181</cdr:x>
      <cdr:y>0.19938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008" y="72008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0.08403</cdr:x>
      <cdr:y>0.8217</cdr:y>
    </cdr:from>
    <cdr:to>
      <cdr:x>0.19074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20080" y="44644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0.33613</cdr:x>
      <cdr:y>0.01616</cdr:y>
    </cdr:from>
    <cdr:to>
      <cdr:x>0.40336</cdr:x>
      <cdr:y>0.06502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880320" y="82875"/>
          <a:ext cx="576064" cy="25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0.65546</cdr:x>
      <cdr:y>0.8217</cdr:y>
    </cdr:from>
    <cdr:to>
      <cdr:x>0.76217</cdr:x>
      <cdr:y>0.88583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616624" y="4213944"/>
          <a:ext cx="914400" cy="328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0.70588</cdr:x>
      <cdr:y>0.40843</cdr:y>
    </cdr:from>
    <cdr:to>
      <cdr:x>0.81259</cdr:x>
      <cdr:y>0.58673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048672" y="20945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0.61964</cdr:x>
      <cdr:y>0.10594</cdr:y>
    </cdr:from>
    <cdr:to>
      <cdr:x>0.72635</cdr:x>
      <cdr:y>0.28425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309679" y="543317"/>
          <a:ext cx="914393" cy="914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0.57983</cdr:x>
      <cdr:y>0.04336</cdr:y>
    </cdr:from>
    <cdr:to>
      <cdr:x>0.68654</cdr:x>
      <cdr:y>0.22166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968552" y="2223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0.47624</cdr:x>
      <cdr:y>0.00123</cdr:y>
    </cdr:from>
    <cdr:to>
      <cdr:x>0.58296</cdr:x>
      <cdr:y>0.05574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080914" y="6327"/>
          <a:ext cx="914400" cy="279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0.41611</cdr:x>
      <cdr:y>0.00212</cdr:y>
    </cdr:from>
    <cdr:to>
      <cdr:x>0.52282</cdr:x>
      <cdr:y>0.04548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565612" y="10867"/>
          <a:ext cx="914393" cy="222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0.41029</cdr:x>
      <cdr:y>0</cdr:y>
    </cdr:from>
    <cdr:to>
      <cdr:x>0.4315</cdr:x>
      <cdr:y>0.25274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>
          <a:off x="3515762" y="-933840"/>
          <a:ext cx="181748" cy="12961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0.58896</cdr:x>
      <cdr:y>0.90171</cdr:y>
    </cdr:from>
    <cdr:to>
      <cdr:x>0.89148</cdr:x>
      <cdr:y>1</cdr:y>
    </cdr:to>
    <cdr:sp macro="" textlink="">
      <cdr:nvSpPr>
        <cdr:cNvPr id="20" name="Стрелка влево 19"/>
        <cdr:cNvSpPr/>
      </cdr:nvSpPr>
      <cdr:spPr>
        <a:xfrm xmlns:a="http://schemas.openxmlformats.org/drawingml/2006/main">
          <a:off x="5046770" y="4624279"/>
          <a:ext cx="2592314" cy="504065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       </a:t>
          </a:r>
          <a:r>
            <a:rPr lang="ru-RU" sz="1600" dirty="0" smtClean="0"/>
            <a:t>Медосмотры 2,5%</a:t>
          </a:r>
          <a:endParaRPr lang="ru-RU" dirty="0"/>
        </a:p>
      </cdr:txBody>
    </cdr:sp>
  </cdr:relSizeAnchor>
  <cdr:relSizeAnchor xmlns:cdr="http://schemas.openxmlformats.org/drawingml/2006/chartDrawing">
    <cdr:from>
      <cdr:x>0.4329</cdr:x>
      <cdr:y>0.80949</cdr:y>
    </cdr:from>
    <cdr:to>
      <cdr:x>0.50974</cdr:x>
      <cdr:y>0.88954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709471" y="4151344"/>
          <a:ext cx="658425" cy="410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0.17662</cdr:x>
      <cdr:y>0.39797</cdr:y>
    </cdr:from>
    <cdr:to>
      <cdr:x>0.28903</cdr:x>
      <cdr:y>0.48119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513457" y="2040952"/>
          <a:ext cx="963251" cy="4267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0.40877</cdr:x>
      <cdr:y>0.03466</cdr:y>
    </cdr:from>
    <cdr:to>
      <cdr:x>0.45431</cdr:x>
      <cdr:y>0.08816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502753" y="177750"/>
          <a:ext cx="390178" cy="27434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0.06395</cdr:x>
      <cdr:y>0.06171</cdr:y>
    </cdr:from>
    <cdr:to>
      <cdr:x>0.93216</cdr:x>
      <cdr:y>0.18078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4164" y="167950"/>
          <a:ext cx="4536504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0.04005</cdr:x>
      <cdr:y>0.00879</cdr:y>
    </cdr:from>
    <cdr:to>
      <cdr:x>0.13652</cdr:x>
      <cdr:y>0.14109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9288" y="2393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0.17786</cdr:x>
      <cdr:y>0</cdr:y>
    </cdr:from>
    <cdr:to>
      <cdr:x>0.35286</cdr:x>
      <cdr:y>0.33599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29368" y="-4341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0.31041</cdr:x>
      <cdr:y>0.00879</cdr:y>
    </cdr:from>
    <cdr:to>
      <cdr:x>0.48541</cdr:x>
      <cdr:y>0.34479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21954" y="23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0.42329</cdr:x>
      <cdr:y>0.00879</cdr:y>
    </cdr:from>
    <cdr:to>
      <cdr:x>0.59829</cdr:x>
      <cdr:y>0.34479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11765" y="23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0.56373</cdr:x>
      <cdr:y>0.00879</cdr:y>
    </cdr:from>
    <cdr:to>
      <cdr:x>0.73873</cdr:x>
      <cdr:y>0.34479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45592" y="23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0.68776</cdr:x>
      <cdr:y>0.00879</cdr:y>
    </cdr:from>
    <cdr:to>
      <cdr:x>0.86276</cdr:x>
      <cdr:y>0.34479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93664" y="23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0.81179</cdr:x>
      <cdr:y>0.00879</cdr:y>
    </cdr:from>
    <cdr:to>
      <cdr:x>0.98679</cdr:x>
      <cdr:y>0.34479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241736" y="23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0.09518</cdr:x>
      <cdr:y>0.08817</cdr:y>
    </cdr:from>
    <cdr:to>
      <cdr:x>0.39836</cdr:x>
      <cdr:y>0.42416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97320" y="239958"/>
          <a:ext cx="15841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280         282          284           290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0.0814</cdr:x>
      <cdr:y>0.19401</cdr:y>
    </cdr:from>
    <cdr:to>
      <cdr:x>0.2564</cdr:x>
      <cdr:y>0.53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25312" y="5279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248      248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0.32809</cdr:x>
      <cdr:y>0.19401</cdr:y>
    </cdr:from>
    <cdr:to>
      <cdr:x>0.50309</cdr:x>
      <cdr:y>0.53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714334" y="5279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0.34072</cdr:x>
      <cdr:y>0.19695</cdr:y>
    </cdr:from>
    <cdr:to>
      <cdr:x>0.61596</cdr:x>
      <cdr:y>0.56918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3688" y="576064"/>
          <a:ext cx="1424751" cy="1088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40 %     </a:t>
          </a:r>
        </a:p>
        <a:p xmlns:a="http://schemas.openxmlformats.org/drawingml/2006/main">
          <a:endParaRPr lang="ru-RU" dirty="0">
            <a:solidFill>
              <a:schemeClr val="bg1"/>
            </a:solidFill>
          </a:endParaRPr>
        </a:p>
        <a:p xmlns:a="http://schemas.openxmlformats.org/drawingml/2006/main">
          <a:endParaRPr lang="ru-RU" sz="1100" dirty="0" smtClean="0">
            <a:solidFill>
              <a:schemeClr val="bg1"/>
            </a:solidFill>
          </a:endParaRPr>
        </a:p>
        <a:p xmlns:a="http://schemas.openxmlformats.org/drawingml/2006/main">
          <a:r>
            <a:rPr lang="ru-RU" sz="2000" dirty="0">
              <a:solidFill>
                <a:schemeClr val="bg1"/>
              </a:solidFill>
            </a:rPr>
            <a:t> </a:t>
          </a:r>
          <a:r>
            <a:rPr lang="ru-RU" sz="2000" dirty="0" smtClean="0">
              <a:solidFill>
                <a:schemeClr val="bg1"/>
              </a:solidFill>
            </a:rPr>
            <a:t>             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60 %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0.67458</cdr:x>
      <cdr:y>0.02462</cdr:y>
    </cdr:from>
    <cdr:to>
      <cdr:x>0.70878</cdr:x>
      <cdr:y>0.07272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91880" y="72008"/>
          <a:ext cx="177033" cy="14069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0.73022</cdr:x>
      <cdr:y>0.02462</cdr:y>
    </cdr:from>
    <cdr:to>
      <cdr:x>0.94737</cdr:x>
      <cdr:y>0.35111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79912" y="72008"/>
          <a:ext cx="1124055" cy="954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Установлено</a:t>
          </a:r>
        </a:p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60 %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0.68849</cdr:x>
      <cdr:y>0.32004</cdr:y>
    </cdr:from>
    <cdr:to>
      <cdr:x>0.72269</cdr:x>
      <cdr:y>0.37997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63888" y="936104"/>
          <a:ext cx="177033" cy="1752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0.73022</cdr:x>
      <cdr:y>0.36928</cdr:y>
    </cdr:from>
    <cdr:to>
      <cdr:x>0.94736</cdr:x>
      <cdr:y>0.69578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79912" y="1080120"/>
          <a:ext cx="1124003" cy="954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</a:t>
          </a:r>
        </a:p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становить </a:t>
          </a:r>
        </a:p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40 %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0.48624</cdr:x>
      <cdr:y>0.39105</cdr:y>
    </cdr:from>
    <cdr:to>
      <cdr:x>0.63624</cdr:x>
      <cdr:y>0.93839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1375230"/>
          <a:ext cx="1177332" cy="1924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14062 кВт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</a:p>
        <a:p xmlns:a="http://schemas.openxmlformats.org/drawingml/2006/main"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111.56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ГКл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 м3</a:t>
          </a:r>
        </a:p>
      </cdr:txBody>
    </cdr:sp>
  </cdr:relSizeAnchor>
  <cdr:relSizeAnchor xmlns:cdr="http://schemas.openxmlformats.org/drawingml/2006/chartDrawing">
    <cdr:from>
      <cdr:x>0.42913</cdr:x>
      <cdr:y>0.73034</cdr:y>
    </cdr:from>
    <cdr:to>
      <cdr:x>0.57913</cdr:x>
      <cdr:y>0.95534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15952" y="2968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0.5</cdr:y>
    </cdr:from>
    <cdr:to>
      <cdr:x>0.12994</cdr:x>
      <cdr:y>0.99224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2032000"/>
          <a:ext cx="792114" cy="2000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13479 кВт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</a:p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157.32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ГКл</a:t>
          </a: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215 м3</a:t>
          </a:r>
        </a:p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0.75987</cdr:x>
      <cdr:y>0.39369</cdr:y>
    </cdr:from>
    <cdr:to>
      <cdr:x>0.90987</cdr:x>
      <cdr:y>0.61869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32176" y="15999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71AF57E8-AC8C-429E-A6D9-C9329AA544F7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731B5F90-C96A-4083-B1FE-04E0EA1E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83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5CA2B9C0-1609-4366-AC61-C5708C8D07B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45" tIns="45373" rIns="90745" bIns="4537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4171B339-C6DA-4F14-8BD1-7CF70CC30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2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B339-C6DA-4F14-8BD1-7CF70CC303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9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B339-C6DA-4F14-8BD1-7CF70CC303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1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B339-C6DA-4F14-8BD1-7CF70CC303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6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B339-C6DA-4F14-8BD1-7CF70CC303C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9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4AD-21EF-4E02-B764-CD262075F3DC}" type="datetime1">
              <a:rPr lang="ru-RU" smtClean="0"/>
              <a:t>27.06.2018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BCC-90CE-489E-9BC6-6A6202FFB1A8}" type="datetime1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F589-D0A7-45FF-A899-AD05DC92AF0A}" type="datetime1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724-35FC-47BA-984D-60CBD3F3EEBE}" type="datetime1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F6E6-7EE8-4DA6-AAA7-7A8E0D10EBE8}" type="datetime1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F887-0BE0-478D-B124-EC98C3C7878B}" type="datetime1">
              <a:rPr lang="ru-RU" smtClean="0"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A4B-B5AC-44DA-964A-F455814276DF}" type="datetime1">
              <a:rPr lang="ru-RU" smtClean="0"/>
              <a:t>27.06.2018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41B7-228D-40B5-A199-406FB986EE21}" type="datetime1">
              <a:rPr lang="ru-RU" smtClean="0"/>
              <a:t>27.06.2018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59-2B5E-403E-898F-0DEF1877A356}" type="datetime1">
              <a:rPr lang="ru-RU" smtClean="0"/>
              <a:t>27.06.2018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5C8-236A-4F8F-A953-DD73A2C447A4}" type="datetime1">
              <a:rPr lang="ru-RU" smtClean="0"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ECFC-DB58-4DC4-AC3C-82B573C85B23}" type="datetime1">
              <a:rPr lang="ru-RU" smtClean="0"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9421A5-AB8B-4680-9D60-53EBC4507765}" type="datetime1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218A20-D3E6-499D-AF3D-9B744A90AA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012" y="1484784"/>
            <a:ext cx="7772400" cy="1296144"/>
          </a:xfrm>
          <a:noFill/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4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школы искусств </a:t>
            </a:r>
            <a:r>
              <a:rPr lang="ru-RU" sz="4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68»  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35714"/>
            <a:ext cx="9036495" cy="2808312"/>
          </a:xfrm>
        </p:spPr>
        <p:txBody>
          <a:bodyPr>
            <a:normAutofit/>
          </a:bodyPr>
          <a:lstStyle/>
          <a:p>
            <a:pPr algn="ctr"/>
            <a:endParaRPr lang="ru-RU" sz="4400" b="1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«Образование, творчество, успех!»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Школа\Desktop\IMG_308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45" y="4424906"/>
            <a:ext cx="2212656" cy="14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\Desktop\МОИ   ДОКУМЕНТЫ\ФОТО и ВИДЕО\13 апреля 2016г. Фестиваль хоров\IMG_5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6425"/>
            <a:ext cx="2525646" cy="14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Школа\Desktop\МОИ   ДОКУМЕНТЫ\ФОТО и ВИДЕО\Отчетный концерт 20 апреля 2016г\IMG_5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10" y="4444026"/>
            <a:ext cx="2512132" cy="14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Школа\Desktop\МОИ   ДОКУМЕНТЫ\ФОТО и ВИДЕО\Праздник выпускной Живопись 3.06.2016\DSCN95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47" y="4436927"/>
            <a:ext cx="1893565" cy="14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-5680"/>
            <a:ext cx="7848872" cy="122413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992888" cy="480992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роста заработной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                                 Соотношение поступивших средств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32620640"/>
              </p:ext>
            </p:extLst>
          </p:nvPr>
        </p:nvGraphicFramePr>
        <p:xfrm>
          <a:off x="611560" y="2276872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2513343"/>
              </p:ext>
            </p:extLst>
          </p:nvPr>
        </p:nvGraphicFramePr>
        <p:xfrm>
          <a:off x="5039544" y="1412776"/>
          <a:ext cx="4104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4941168"/>
            <a:ext cx="6192688" cy="17728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accent1"/>
                </a:solidFill>
              </a:rPr>
              <a:t>Ключевые задачи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1"/>
                </a:solidFill>
              </a:rPr>
              <a:t>Достигнуть целевого показателя в 2018 году: </a:t>
            </a:r>
          </a:p>
          <a:p>
            <a:r>
              <a:rPr lang="ru-RU" dirty="0">
                <a:solidFill>
                  <a:schemeClr val="accent1"/>
                </a:solidFill>
              </a:rPr>
              <a:t>р</a:t>
            </a:r>
            <a:r>
              <a:rPr lang="ru-RU" dirty="0" smtClean="0">
                <a:solidFill>
                  <a:schemeClr val="accent1"/>
                </a:solidFill>
              </a:rPr>
              <a:t>аботники дополнительного образования 30, 9 </a:t>
            </a:r>
            <a:r>
              <a:rPr lang="ru-RU" dirty="0" err="1" smtClean="0">
                <a:solidFill>
                  <a:schemeClr val="accent1"/>
                </a:solidFill>
              </a:rPr>
              <a:t>тыс.руб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1"/>
                </a:solidFill>
              </a:rPr>
              <a:t>Увеличение доли внебюджетных средств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endParaRPr lang="ru-RU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3" cy="50405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потенциал (по состоянию на 01.01 2018 г.)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4726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8496944" cy="54726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3528" y="1124311"/>
            <a:ext cx="5132775" cy="5472608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782454" y="980728"/>
            <a:ext cx="3361546" cy="5877272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Квалифицированные специалисты выезжают из города вследствие низкого уровня з/п;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Старение кадров (старше 55 лет – 41,6%);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Нехватка молодых специалистов в сфере дополнительного образования.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82128"/>
              </p:ext>
            </p:extLst>
          </p:nvPr>
        </p:nvGraphicFramePr>
        <p:xfrm>
          <a:off x="321653" y="973390"/>
          <a:ext cx="5402475" cy="589723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91451"/>
                <a:gridCol w="735812"/>
                <a:gridCol w="735812"/>
                <a:gridCol w="735812"/>
                <a:gridCol w="955516"/>
                <a:gridCol w="648072"/>
              </a:tblGrid>
              <a:tr h="13302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Творческих работников 24 чел.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55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имеющих спец. Образование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54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30 лет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26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30-40 лет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40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41-55 лет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0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40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55 лет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20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7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518" y="0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 управления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94529" y="398305"/>
            <a:ext cx="2123728" cy="626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Методический совет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1874" y="5229200"/>
            <a:ext cx="1759979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Раннее эстетическое развитие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018" y="6117562"/>
            <a:ext cx="1755994" cy="624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Отделение живопись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93900" y="2451504"/>
            <a:ext cx="20522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Заместитель по АХР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99301" y="1222996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Директор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354" y="165941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Заместитель по УВР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1684" y="405268"/>
            <a:ext cx="2211304" cy="6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Педагогический совет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9570" y="369332"/>
            <a:ext cx="2232248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Производственное собрание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75123"/>
            <a:ext cx="2123728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Профсоюзный комитет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504072" y="3658020"/>
            <a:ext cx="21954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Музыкальное отделение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-509811" y="3666178"/>
            <a:ext cx="2196246" cy="558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Художественное отделение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38329" y="2847547"/>
            <a:ext cx="19219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Фортепианное отделение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38329" y="4077072"/>
            <a:ext cx="19219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Отделение ударных инструментов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38328" y="3514216"/>
            <a:ext cx="1921945" cy="431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Народное отделение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38328" y="5949747"/>
            <a:ext cx="192194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Музыкальное образование дошкольников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38329" y="5043794"/>
            <a:ext cx="1921944" cy="68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Струнное отделение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87468" y="4725143"/>
            <a:ext cx="2088233" cy="100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Секция вокально-хоровых дисциплин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87469" y="3514216"/>
            <a:ext cx="208823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Секция теоретических дисциплин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703694" y="4509120"/>
            <a:ext cx="223225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Обслуживающий персонал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707904" y="1053408"/>
            <a:ext cx="0" cy="169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17217" y="693889"/>
            <a:ext cx="547071" cy="2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/>
          <p:nvPr/>
        </p:nvCxnSpPr>
        <p:spPr>
          <a:xfrm>
            <a:off x="588312" y="4905163"/>
            <a:ext cx="0" cy="345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единительная линия 1029"/>
          <p:cNvCxnSpPr/>
          <p:nvPr/>
        </p:nvCxnSpPr>
        <p:spPr>
          <a:xfrm flipH="1">
            <a:off x="55431" y="4869160"/>
            <a:ext cx="265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/>
          <p:nvPr/>
        </p:nvCxnSpPr>
        <p:spPr>
          <a:xfrm>
            <a:off x="55431" y="4869160"/>
            <a:ext cx="0" cy="1476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55431" y="6345791"/>
            <a:ext cx="209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>
            <a:endCxn id="14" idx="1"/>
          </p:cNvCxnSpPr>
          <p:nvPr/>
        </p:nvCxnSpPr>
        <p:spPr>
          <a:xfrm>
            <a:off x="1920012" y="3099575"/>
            <a:ext cx="3183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 стрелкой 1039"/>
          <p:cNvCxnSpPr/>
          <p:nvPr/>
        </p:nvCxnSpPr>
        <p:spPr>
          <a:xfrm>
            <a:off x="1920012" y="4306304"/>
            <a:ext cx="3183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 стрелкой 1041"/>
          <p:cNvCxnSpPr>
            <a:endCxn id="17" idx="1"/>
          </p:cNvCxnSpPr>
          <p:nvPr/>
        </p:nvCxnSpPr>
        <p:spPr>
          <a:xfrm>
            <a:off x="1920012" y="3729752"/>
            <a:ext cx="3183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/>
          <p:nvPr/>
        </p:nvCxnSpPr>
        <p:spPr>
          <a:xfrm>
            <a:off x="1941853" y="4833156"/>
            <a:ext cx="296476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/>
          <p:nvPr/>
        </p:nvCxnSpPr>
        <p:spPr>
          <a:xfrm>
            <a:off x="1920012" y="5043794"/>
            <a:ext cx="318316" cy="905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/>
          <p:nvPr/>
        </p:nvCxnSpPr>
        <p:spPr>
          <a:xfrm>
            <a:off x="1061864" y="2297568"/>
            <a:ext cx="0" cy="534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/>
          <p:nvPr/>
        </p:nvCxnSpPr>
        <p:spPr>
          <a:xfrm>
            <a:off x="4283968" y="3789038"/>
            <a:ext cx="403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Прямая со стрелкой 1052"/>
          <p:cNvCxnSpPr/>
          <p:nvPr/>
        </p:nvCxnSpPr>
        <p:spPr>
          <a:xfrm flipV="1">
            <a:off x="4283968" y="5031178"/>
            <a:ext cx="403500" cy="12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Прямая со стрелкой 1054"/>
          <p:cNvCxnSpPr/>
          <p:nvPr/>
        </p:nvCxnSpPr>
        <p:spPr>
          <a:xfrm flipH="1">
            <a:off x="2411760" y="1659416"/>
            <a:ext cx="787540" cy="241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Прямая со стрелкой 1056"/>
          <p:cNvCxnSpPr/>
          <p:nvPr/>
        </p:nvCxnSpPr>
        <p:spPr>
          <a:xfrm>
            <a:off x="5436096" y="1780196"/>
            <a:ext cx="1181121" cy="928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Прямая со стрелкой 1058"/>
          <p:cNvCxnSpPr/>
          <p:nvPr/>
        </p:nvCxnSpPr>
        <p:spPr>
          <a:xfrm>
            <a:off x="7819819" y="3351603"/>
            <a:ext cx="0" cy="378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Прямая со стрелкой 1060"/>
          <p:cNvCxnSpPr/>
          <p:nvPr/>
        </p:nvCxnSpPr>
        <p:spPr>
          <a:xfrm>
            <a:off x="2079170" y="1068513"/>
            <a:ext cx="1120130" cy="272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Прямая со стрелкой 1064"/>
          <p:cNvCxnSpPr/>
          <p:nvPr/>
        </p:nvCxnSpPr>
        <p:spPr>
          <a:xfrm flipH="1">
            <a:off x="5637336" y="1068513"/>
            <a:ext cx="178514" cy="272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94750" y="1772816"/>
            <a:ext cx="2731768" cy="252630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«ДШИ № 68»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stCxn id="2" idx="6"/>
          </p:cNvCxnSpPr>
          <p:nvPr/>
        </p:nvCxnSpPr>
        <p:spPr>
          <a:xfrm>
            <a:off x="5726518" y="3035967"/>
            <a:ext cx="933714" cy="141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2"/>
          </p:cNvCxnSpPr>
          <p:nvPr/>
        </p:nvCxnSpPr>
        <p:spPr>
          <a:xfrm flipH="1">
            <a:off x="2267744" y="3035967"/>
            <a:ext cx="727006" cy="141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3"/>
          </p:cNvCxnSpPr>
          <p:nvPr/>
        </p:nvCxnSpPr>
        <p:spPr>
          <a:xfrm flipH="1">
            <a:off x="2627788" y="3929150"/>
            <a:ext cx="767020" cy="86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55868" y="4078558"/>
            <a:ext cx="650462" cy="569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7"/>
          </p:cNvCxnSpPr>
          <p:nvPr/>
        </p:nvCxnSpPr>
        <p:spPr>
          <a:xfrm flipV="1">
            <a:off x="5326460" y="1628802"/>
            <a:ext cx="649696" cy="513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994751" y="1497291"/>
            <a:ext cx="569137" cy="563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474789" y="4349866"/>
            <a:ext cx="2521147" cy="1887446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Муз.обр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дошкольников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преп.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76056" y="4322221"/>
            <a:ext cx="2376264" cy="1915091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эстет. развитие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3527" y="2361387"/>
            <a:ext cx="2302525" cy="1717171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43608" y="404664"/>
            <a:ext cx="2636569" cy="165618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292080" y="561187"/>
            <a:ext cx="2304256" cy="1800199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193376" y="2361387"/>
            <a:ext cx="2771112" cy="171717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дарные инструменты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1044" y="54786"/>
            <a:ext cx="4216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«ДШИ № 68»</a:t>
            </a:r>
            <a:endParaRPr lang="ru-RU" sz="28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Нижний колонтитул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352928" cy="5760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8" y="3966636"/>
            <a:ext cx="662473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ол-во учащихся бюджет        кол-во  уч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самоокупаемость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44752"/>
              </p:ext>
            </p:extLst>
          </p:nvPr>
        </p:nvGraphicFramePr>
        <p:xfrm>
          <a:off x="107503" y="980728"/>
          <a:ext cx="9036497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684"/>
                <a:gridCol w="1007241"/>
                <a:gridCol w="1153074"/>
                <a:gridCol w="1212381"/>
                <a:gridCol w="1212381"/>
                <a:gridCol w="765438"/>
                <a:gridCol w="765438"/>
                <a:gridCol w="765438"/>
                <a:gridCol w="747422"/>
              </a:tblGrid>
              <a:tr h="10178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дополнительного образования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м</a:t>
                      </a:r>
                      <a:r>
                        <a:rPr lang="ru-RU" sz="18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преподавателей, чел.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учащихся, чел.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МБ, тыс. руб.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ВБ, тыс. руб.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1 учащегося в мес.,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самоокупаемые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55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ДШИ № 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9041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1179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6012160" y="3508866"/>
            <a:ext cx="3242126" cy="324036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и пути решения: 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Низкий уровень поступления внебюджетных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Увеличение контингента на самоокупаемом отделении.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924" y="4055360"/>
            <a:ext cx="262627" cy="1429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38626" y="4055360"/>
            <a:ext cx="265222" cy="1429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503" y="3501008"/>
            <a:ext cx="579437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Прогноз контингента на 2017-2023 гг.</a:t>
            </a:r>
            <a:endParaRPr lang="ru-RU" sz="24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68369822"/>
              </p:ext>
            </p:extLst>
          </p:nvPr>
        </p:nvGraphicFramePr>
        <p:xfrm>
          <a:off x="402272" y="4341170"/>
          <a:ext cx="5225156" cy="272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27584" y="6379894"/>
            <a:ext cx="432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21        20       25       30       30       32       35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640960" cy="5760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10316" y="4149080"/>
            <a:ext cx="4608512" cy="270892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решения: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увеличить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предпрофессиональными  программами.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 эффективность участия деятельности преподавателей и  обучающихся в проектах различных уровней.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05452"/>
              </p:ext>
            </p:extLst>
          </p:nvPr>
        </p:nvGraphicFramePr>
        <p:xfrm>
          <a:off x="1" y="836709"/>
          <a:ext cx="9143998" cy="331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552"/>
                <a:gridCol w="1828552"/>
                <a:gridCol w="1828552"/>
                <a:gridCol w="1829171"/>
                <a:gridCol w="1829171"/>
              </a:tblGrid>
              <a:tr h="188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Учреждение дополнительного образования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Доля участников творческих проектов от общего числа учащихся,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победителей от общего числа учащихся, 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Охват учащихся предпрофессиональными программами,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solidFill>
                      <a:srgbClr val="993300"/>
                    </a:solidFill>
                  </a:tcPr>
                </a:tc>
              </a:tr>
              <a:tr h="475768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ДШИ № 68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</a:tr>
              <a:tr h="475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</a:tr>
              <a:tr h="475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0" marR="46750" marT="0" marB="0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725144"/>
            <a:ext cx="4252939" cy="1569660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Проблема: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 Низкий уровень охвата обучающихся творческими проектами.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88641"/>
            <a:ext cx="7175351" cy="64807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нагрузка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55576" y="4488215"/>
            <a:ext cx="799288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altLang="ru-RU" sz="2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отделении живописи ведутся групповые занятия. 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 учащихся в группе 4-10 чел., факт – 12-16 чел.</a:t>
            </a:r>
            <a:endParaRPr lang="ru-RU" alt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переполненность  групп.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Пути решения: увеличение количества преподавателей</a:t>
            </a:r>
            <a:r>
              <a:rPr kumimoji="0" lang="ru-RU" altLang="ru-RU" sz="2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отделении живописи.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77393"/>
              </p:ext>
            </p:extLst>
          </p:nvPr>
        </p:nvGraphicFramePr>
        <p:xfrm>
          <a:off x="2" y="908718"/>
          <a:ext cx="9036494" cy="3456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654"/>
                <a:gridCol w="1440160"/>
                <a:gridCol w="902925"/>
                <a:gridCol w="1245277"/>
                <a:gridCol w="1245277"/>
                <a:gridCol w="1256333"/>
                <a:gridCol w="1470868"/>
              </a:tblGrid>
              <a:tr h="1909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учреждения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Отделения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уч-ся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ставок, ед./ педагогов, чел.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ставок на 1 преподавателя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уч-ся на 1 ставку, норма, чел.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уч-ся на 1 </a:t>
                      </a:r>
                      <a:r>
                        <a:rPr lang="ru-RU" sz="1800" dirty="0" smtClean="0">
                          <a:effectLst/>
                        </a:rPr>
                        <a:t>преп., </a:t>
                      </a:r>
                      <a:r>
                        <a:rPr lang="ru-RU" sz="1800" dirty="0">
                          <a:effectLst/>
                        </a:rPr>
                        <a:t>факт, чел.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</a:tr>
              <a:tr h="74601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ДШИ № 68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Музыкальное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33,32/21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1800" b="1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800" b="1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</a:tr>
              <a:tr h="801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4,36/3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568952" cy="50405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портрет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035626"/>
            <a:ext cx="8424936" cy="4953936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                Задачи                                Решения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72937" y="1421954"/>
            <a:ext cx="2394918" cy="2088232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Недостаточный спектр платных услуг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699792" y="1453992"/>
            <a:ext cx="2232248" cy="20882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Внедрение новых платных услуг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00012" y="1556792"/>
            <a:ext cx="3744416" cy="2160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гг. Открытие новых отделений на платной основе: иностранные языки.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число кабинетов, привлечение молодых специалистов на отделение «Живопись»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36472" y="3789040"/>
            <a:ext cx="2263320" cy="237626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Низкий охват обучающихся творческими проектами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732379" y="3789040"/>
            <a:ext cx="2376263" cy="244827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Увеличение до 50% от общего кол-ва обучающихся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257092"/>
            <a:ext cx="3672408" cy="16561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2020-2022 гг. Повышение мотивации участников творческого процесса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6864" cy="64807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992888" cy="473791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11560" y="1196752"/>
            <a:ext cx="7488832" cy="136815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11560" y="2924944"/>
            <a:ext cx="7488832" cy="136815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11560" y="4653136"/>
            <a:ext cx="7560840" cy="129614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РЕСУРСОСБЕРЕЖЕНИЕ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6864" cy="648072"/>
          </a:xfrm>
          <a:solidFill>
            <a:srgbClr val="66CCFF"/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56176" y="4689140"/>
            <a:ext cx="3096345" cy="2016224"/>
          </a:xfrm>
        </p:spPr>
        <p:txBody>
          <a:bodyPr>
            <a:normAutofit/>
          </a:bodyPr>
          <a:lstStyle/>
          <a:p>
            <a:endParaRPr lang="ru-RU" sz="1800" b="1" u="sng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611560" y="1052736"/>
            <a:ext cx="4320480" cy="108012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образовательных услуг</a:t>
            </a:r>
            <a:endParaRPr lang="ru-RU" sz="20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643862" y="4797152"/>
            <a:ext cx="4320480" cy="180020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улучшения доступа населения к ценностям, культуры и искусства, информации и знаниям</a:t>
            </a:r>
            <a:endParaRPr lang="ru-RU" sz="24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664345" y="3573016"/>
            <a:ext cx="4320480" cy="108012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обучающихся, преподавателей</a:t>
            </a:r>
            <a:endParaRPr lang="ru-RU" sz="24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611560" y="2276871"/>
            <a:ext cx="4320480" cy="1140261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творческих проектах различных уровней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829" y="1052736"/>
            <a:ext cx="609033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85949" y="1201378"/>
            <a:ext cx="650547" cy="539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4841380" y="1052736"/>
            <a:ext cx="3509541" cy="165618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Посещение мастер-классов, курсов КПК, проведение открытых уроков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4996320" y="4293096"/>
            <a:ext cx="3422291" cy="206084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832212" y="2756792"/>
            <a:ext cx="3586399" cy="163244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0" y="188640"/>
            <a:ext cx="8352930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980728"/>
            <a:ext cx="6984776" cy="576064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Новачук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Вера Анатольевна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Казакевич Галина Ивановна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работе </a:t>
            </a:r>
          </a:p>
          <a:p>
            <a:pPr marL="4572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Ржевская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 Васильевна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административно-хозяйственной работе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marL="45720" indent="0">
              <a:buNone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Колонова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Геннадьевна                          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хоровых дисциплин 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027" name="Picture 3" descr="C:\Users\Школа\Desktop\Стратеги яразвития ДШИ ИНТЕРНЕТ\Колонов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4" y="5153156"/>
            <a:ext cx="115212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Школа\Desktop\МОИ   ДОКУМЕНТЫ\ФОТО и ВИДЕО\Фото Новачук\фото Новачук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5" y="980728"/>
            <a:ext cx="115212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05064"/>
            <a:ext cx="1149133" cy="134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5" y="2492896"/>
            <a:ext cx="1152129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0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7975" y="188641"/>
            <a:ext cx="8512497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2018 г.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16016" y="3068959"/>
            <a:ext cx="4608512" cy="1656185"/>
          </a:xfrm>
        </p:spPr>
        <p:txBody>
          <a:bodyPr>
            <a:normAutofit lnSpcReduction="10000"/>
          </a:bodyPr>
          <a:lstStyle/>
          <a:p>
            <a:r>
              <a:rPr lang="ru-RU" sz="1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ресурсы:</a:t>
            </a:r>
            <a:r>
              <a:rPr lang="ru-RU" sz="1600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600" dirty="0" smtClean="0"/>
              <a:t>15 шт. мольбертов</a:t>
            </a:r>
          </a:p>
          <a:p>
            <a:r>
              <a:rPr lang="ru-RU" sz="1600" dirty="0" smtClean="0"/>
              <a:t>15 шт. ученических столов;</a:t>
            </a:r>
          </a:p>
          <a:p>
            <a:r>
              <a:rPr lang="ru-RU" sz="1600" dirty="0" smtClean="0"/>
              <a:t>15 шт. стульев.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Стоимость проекта: 200 </a:t>
            </a:r>
            <a:r>
              <a:rPr lang="ru-RU" sz="1600" dirty="0" err="1" smtClean="0">
                <a:solidFill>
                  <a:srgbClr val="C00000"/>
                </a:solidFill>
              </a:rPr>
              <a:t>тыс.руб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0445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ÐÐ°ÑÑÐ¸Ð½ÐºÐ¸ Ð¿Ð¾ Ð·Ð°Ð¿ÑÐ¾ÑÑ ÐºÐ°Ð±Ð¸Ð½ÐµÑ Ð¶Ð¸Ð²Ð¾Ð¿Ð¸Ñ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052736"/>
            <a:ext cx="412001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962" y="2996952"/>
            <a:ext cx="3291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Проект </a:t>
            </a:r>
            <a:r>
              <a:rPr lang="ru-RU" sz="1600" dirty="0">
                <a:solidFill>
                  <a:schemeClr val="accent6"/>
                </a:solidFill>
              </a:rPr>
              <a:t>«Модернизация концертного зала для занятий обучающихся отделения «Живопись</a:t>
            </a:r>
            <a:r>
              <a:rPr lang="ru-RU" sz="1600" dirty="0" smtClean="0">
                <a:solidFill>
                  <a:schemeClr val="accent6"/>
                </a:solidFill>
              </a:rPr>
              <a:t>» </a:t>
            </a:r>
            <a:endParaRPr lang="ru-RU" sz="1600" dirty="0">
              <a:solidFill>
                <a:schemeClr val="accent6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(ул. Пионерская, 44, помещение 1п</a:t>
            </a:r>
            <a:r>
              <a:rPr lang="ru-RU" sz="1600" dirty="0" smtClean="0">
                <a:solidFill>
                  <a:schemeClr val="tx2"/>
                </a:solidFill>
              </a:rPr>
              <a:t>.)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Установка </a:t>
            </a:r>
            <a:r>
              <a:rPr lang="ru-RU" sz="1600" dirty="0" err="1" smtClean="0">
                <a:solidFill>
                  <a:schemeClr val="tx2"/>
                </a:solidFill>
              </a:rPr>
              <a:t>сан.узла</a:t>
            </a:r>
            <a:r>
              <a:rPr lang="ru-RU" sz="1600" dirty="0" smtClean="0">
                <a:solidFill>
                  <a:schemeClr val="tx2"/>
                </a:solidFill>
              </a:rPr>
              <a:t> (титан, унитаз, раковины)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74" y="4876266"/>
            <a:ext cx="85124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>
                <a:solidFill>
                  <a:schemeClr val="accent6"/>
                </a:solidFill>
              </a:rPr>
              <a:t>Проект:</a:t>
            </a:r>
            <a:r>
              <a:rPr lang="ru-RU" sz="1600" dirty="0">
                <a:solidFill>
                  <a:schemeClr val="tx2"/>
                </a:solidFill>
              </a:rPr>
              <a:t> Развитие системы платных услуг как внебюджетного источника финансирования.</a:t>
            </a:r>
          </a:p>
          <a:p>
            <a:r>
              <a:rPr lang="ru-RU" sz="1600" b="1" i="1" u="sng" dirty="0">
                <a:solidFill>
                  <a:schemeClr val="accent6"/>
                </a:solidFill>
              </a:rPr>
              <a:t>Ожидаемый результат: </a:t>
            </a:r>
            <a:r>
              <a:rPr lang="ru-RU" sz="1600" dirty="0">
                <a:solidFill>
                  <a:schemeClr val="tx2"/>
                </a:solidFill>
              </a:rPr>
              <a:t>увеличение контингента </a:t>
            </a:r>
            <a:r>
              <a:rPr lang="ru-RU" sz="1600" dirty="0" err="1">
                <a:solidFill>
                  <a:schemeClr val="tx2"/>
                </a:solidFill>
              </a:rPr>
              <a:t>обуч-ся</a:t>
            </a:r>
            <a:r>
              <a:rPr lang="ru-RU" sz="1600" dirty="0">
                <a:solidFill>
                  <a:schemeClr val="tx2"/>
                </a:solidFill>
              </a:rPr>
              <a:t> (10-20чел.) за счет привлечения детей в рамках платных образовательных услуг.</a:t>
            </a:r>
          </a:p>
          <a:p>
            <a:r>
              <a:rPr lang="ru-RU" sz="1600" b="1" i="1" u="sng" dirty="0">
                <a:solidFill>
                  <a:schemeClr val="accent6"/>
                </a:solidFill>
              </a:rPr>
              <a:t>Показатели выполнения:</a:t>
            </a:r>
            <a:r>
              <a:rPr lang="ru-RU" sz="1600" dirty="0">
                <a:solidFill>
                  <a:schemeClr val="tx2"/>
                </a:solidFill>
              </a:rPr>
              <a:t> увеличение кол-ва реализуемых программ за </a:t>
            </a:r>
            <a:r>
              <a:rPr lang="ru-RU" sz="1600" dirty="0" smtClean="0">
                <a:solidFill>
                  <a:schemeClr val="tx2"/>
                </a:solidFill>
              </a:rPr>
              <a:t>счет внебюджетных средств.</a:t>
            </a:r>
            <a:endParaRPr lang="ru-RU" sz="16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7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7975" y="188641"/>
            <a:ext cx="8512497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2019-2020 гг.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16016" y="3068959"/>
            <a:ext cx="4608512" cy="3528393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Стоимость: 100 </a:t>
            </a:r>
            <a:r>
              <a:rPr lang="ru-RU" sz="1600" dirty="0" err="1" smtClean="0">
                <a:solidFill>
                  <a:srgbClr val="C00000"/>
                </a:solidFill>
              </a:rPr>
              <a:t>тыс.руб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                    80 </a:t>
            </a:r>
            <a:r>
              <a:rPr lang="ru-RU" sz="1600" dirty="0" err="1">
                <a:solidFill>
                  <a:srgbClr val="C00000"/>
                </a:solidFill>
              </a:rPr>
              <a:t>тыс.руб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                      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250 </a:t>
            </a:r>
            <a:r>
              <a:rPr lang="ru-RU" sz="1600" dirty="0" err="1" smtClean="0">
                <a:solidFill>
                  <a:srgbClr val="C00000"/>
                </a:solidFill>
              </a:rPr>
              <a:t>тыс.руб</a:t>
            </a:r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0445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ÐÐ°ÑÑÐ¸Ð½ÐºÐ¸ Ð¿Ð¾ Ð·Ð°Ð¿ÑÐ¾ÑÑ ÐºÐ°Ð±Ð¸Ð½ÐµÑ Ð¶Ð¸Ð²Ð¾Ð¿Ð¸Ñ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052736"/>
            <a:ext cx="412001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962" y="3068959"/>
            <a:ext cx="4660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Проекты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- </a:t>
            </a:r>
            <a:r>
              <a:rPr lang="ru-RU" sz="2000" dirty="0" smtClean="0">
                <a:solidFill>
                  <a:schemeClr val="accent6"/>
                </a:solidFill>
              </a:rPr>
              <a:t>«Замена ветхих  окон на новые стеклопакеты» - 6 шт. </a:t>
            </a:r>
            <a:r>
              <a:rPr lang="ru-RU" sz="2000" dirty="0" smtClean="0">
                <a:solidFill>
                  <a:schemeClr val="tx2"/>
                </a:solidFill>
              </a:rPr>
              <a:t>(</a:t>
            </a:r>
            <a:r>
              <a:rPr lang="ru-RU" sz="2000" dirty="0">
                <a:solidFill>
                  <a:schemeClr val="tx2"/>
                </a:solidFill>
              </a:rPr>
              <a:t>ул. Черных, 14</a:t>
            </a:r>
            <a:r>
              <a:rPr lang="ru-RU" sz="2000" dirty="0" smtClean="0">
                <a:solidFill>
                  <a:schemeClr val="tx2"/>
                </a:solidFill>
              </a:rPr>
              <a:t>.)</a:t>
            </a:r>
            <a:endParaRPr lang="ru-RU" sz="2000" dirty="0" smtClean="0">
              <a:solidFill>
                <a:schemeClr val="accent6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«Замена входных дверей» - 2 шт.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accent6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Капитальный ремонт коридора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099" y="5680580"/>
            <a:ext cx="85124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accent6"/>
                </a:solidFill>
              </a:rPr>
              <a:t>Источник финансирования: </a:t>
            </a:r>
            <a:r>
              <a:rPr lang="ru-RU" sz="2000" b="1" i="1" u="sng" dirty="0" err="1" smtClean="0">
                <a:solidFill>
                  <a:schemeClr val="accent6"/>
                </a:solidFill>
              </a:rPr>
              <a:t>внебджетные</a:t>
            </a:r>
            <a:r>
              <a:rPr lang="ru-RU" sz="2000" b="1" i="1" u="sng" dirty="0" smtClean="0">
                <a:solidFill>
                  <a:schemeClr val="accent6"/>
                </a:solidFill>
              </a:rPr>
              <a:t> средства. 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2048"/>
            <a:ext cx="8136904" cy="57606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Ресурсосбережение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136904" cy="5184576"/>
          </a:xfrm>
        </p:spPr>
        <p:txBody>
          <a:bodyPr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использование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энергоэффективных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светодиодных источников света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экономической эффективности замены ламп люминесцентных на светодиодные в МБУ ДО «ДШИ № 68»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на повышение энергетической эффективности систем освещения направлено 14, 628 тыс. рублей.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4488" y="34290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59009" y="3813334"/>
            <a:ext cx="406078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перехода на светодиодного освещения составляет 40 %. Для перехода на 100 % светодиодное освещение в 2018 году необходимы затраты на закупку светодиодной продукции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тыс. рублей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штук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5250090"/>
              </p:ext>
            </p:extLst>
          </p:nvPr>
        </p:nvGraphicFramePr>
        <p:xfrm>
          <a:off x="0" y="3933056"/>
          <a:ext cx="5176398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1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0"/>
            <a:ext cx="7920880" cy="112474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расходов  ЖКУ за 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гг.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1196753"/>
            <a:ext cx="7920880" cy="47379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1870413"/>
              </p:ext>
            </p:extLst>
          </p:nvPr>
        </p:nvGraphicFramePr>
        <p:xfrm>
          <a:off x="539552" y="764704"/>
          <a:ext cx="7848872" cy="351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290390"/>
              </p:ext>
            </p:extLst>
          </p:nvPr>
        </p:nvGraphicFramePr>
        <p:xfrm>
          <a:off x="3851920" y="4466098"/>
          <a:ext cx="5256584" cy="2342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327372"/>
                <a:gridCol w="1912988"/>
              </a:tblGrid>
              <a:tr h="745416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</a:tr>
              <a:tr h="42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5,875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6,044</a:t>
                      </a:r>
                      <a:endParaRPr lang="ru-RU" dirty="0"/>
                    </a:p>
                  </a:txBody>
                  <a:tcPr/>
                </a:tc>
              </a:tr>
              <a:tr h="42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Тепло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335,488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235,794</a:t>
                      </a:r>
                      <a:endParaRPr lang="ru-RU" dirty="0"/>
                    </a:p>
                  </a:txBody>
                  <a:tcPr/>
                </a:tc>
              </a:tr>
              <a:tr h="745416"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Электроэнергия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75,74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88,156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2160" y="4096765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Сумма оплаты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59" y="4326986"/>
            <a:ext cx="35758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Пути решения:</a:t>
            </a:r>
          </a:p>
          <a:p>
            <a:r>
              <a:rPr lang="ru-RU" sz="2000" dirty="0" smtClean="0"/>
              <a:t> снижение потребления </a:t>
            </a:r>
          </a:p>
          <a:p>
            <a:r>
              <a:rPr lang="ru-RU" sz="2000" dirty="0" smtClean="0"/>
              <a:t>Электроэнергии (замена окон и дверей, установка светодиодных ламп)</a:t>
            </a:r>
          </a:p>
          <a:p>
            <a:r>
              <a:rPr lang="ru-RU" sz="2000" dirty="0" smtClean="0"/>
              <a:t>Вода – увеличение тарифов.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48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6007"/>
            <a:ext cx="8136904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502" y="4387725"/>
            <a:ext cx="3252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безопасного проведения образовательного процесса в школе и сохранности школьного имущества функционируют: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«Тревожная кнопка»;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сигнализация;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телефонная связь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Школа\Desktop\телефон-для-использования-при-пожа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12" y="4419795"/>
            <a:ext cx="581549" cy="68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\Desktop\6100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8" y="5054114"/>
            <a:ext cx="683568" cy="7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\Desktop\f10-znak-pozharnoy-bezopasnosti-knopka-vklyucheniya-ustanovok-sistem-pozharnoy-avtomati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8" y="5789859"/>
            <a:ext cx="667630" cy="5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008"/>
            <a:ext cx="1619225" cy="10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502" y="1125293"/>
            <a:ext cx="37130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расходов на пожарную безопасность.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год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Тех. обслуживание системы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сигнализации, системы оповещения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21,78 тыс. руб.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Определение качества  огнезащитной обработки деревянных конструкций.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Выполнение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огнетушителей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2,329 тыс. 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72586" y="1203681"/>
            <a:ext cx="385242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развитие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безопасности.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обслуживание системы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сигнализации, системы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оповещения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21,78 тыс. руб.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 огнезащитной обработки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дерев. конструкций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тыс. руб.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Выполнение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огнетушителей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3,5 тыс. руб.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 изоляции –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2,64 тыс.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Обучение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мерам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без-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руб.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Тех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обслуживание электроустановок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тыс.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endParaRPr lang="ru-RU" sz="1400" dirty="0"/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2586" y="5042118"/>
            <a:ext cx="39714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задача 2018 года: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ывести систему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сигн.дублированием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подачи свет. и звук. сигналов о возникновении пожара на пульт подразделения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охр. без участия работников объекта – 50 тыс.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27" y="4449939"/>
            <a:ext cx="1476839" cy="199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2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837094"/>
              </p:ext>
            </p:extLst>
          </p:nvPr>
        </p:nvGraphicFramePr>
        <p:xfrm>
          <a:off x="179512" y="584775"/>
          <a:ext cx="8784974" cy="562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326"/>
                <a:gridCol w="939766"/>
                <a:gridCol w="991490"/>
                <a:gridCol w="936104"/>
                <a:gridCol w="792088"/>
                <a:gridCol w="936104"/>
                <a:gridCol w="864096"/>
              </a:tblGrid>
              <a:tr h="41396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мероприятий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7897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Замеры сопротивления изоляции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(1-е здание)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(2-е здание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(1-е здание)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(2-е здание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06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деревянных конструкций (чердак)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89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качества обработки деревянных конструкций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чердак)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4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планов эвакуации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плана)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391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Перезарядка, переосвидетельствование огнетушителей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шт.)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шт.)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шт.)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шт.)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шт.)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шт.)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91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мерам пожарной без-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чел.)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чел.)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0"/>
            <a:ext cx="871296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пожарной безопасности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165131"/>
              </p:ext>
            </p:extLst>
          </p:nvPr>
        </p:nvGraphicFramePr>
        <p:xfrm>
          <a:off x="179510" y="3429000"/>
          <a:ext cx="864096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080120"/>
                <a:gridCol w="1008112"/>
                <a:gridCol w="1080120"/>
                <a:gridCol w="864096"/>
                <a:gridCol w="864096"/>
                <a:gridCol w="720082"/>
              </a:tblGrid>
              <a:tr h="5631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 обслуживание электроустановок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1910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объективного оборудования интегрированной системы мониторинга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«Мираж» (вывод системы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пож.сигнализации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пульт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пож.охраны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здания)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08800"/>
              </p:ext>
            </p:extLst>
          </p:nvPr>
        </p:nvGraphicFramePr>
        <p:xfrm>
          <a:off x="194370" y="1844824"/>
          <a:ext cx="8626102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478"/>
                <a:gridCol w="1080120"/>
                <a:gridCol w="1008112"/>
                <a:gridCol w="1080120"/>
                <a:gridCol w="864096"/>
                <a:gridCol w="864096"/>
                <a:gridCol w="720080"/>
              </a:tblGrid>
              <a:tr h="85077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 обслуживание системы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пож.сигнализации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системы оповещения, управление эвакуации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здания)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здания)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здания)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здания)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здания)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здания)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60275"/>
              </p:ext>
            </p:extLst>
          </p:nvPr>
        </p:nvGraphicFramePr>
        <p:xfrm>
          <a:off x="179512" y="980728"/>
          <a:ext cx="867746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86"/>
                <a:gridCol w="1127903"/>
                <a:gridCol w="1021033"/>
                <a:gridCol w="1069707"/>
                <a:gridCol w="842433"/>
                <a:gridCol w="849841"/>
                <a:gridCol w="782666"/>
              </a:tblGrid>
              <a:tr h="41396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Наименование мероприятий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2018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2019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2020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2021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2022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260648"/>
            <a:ext cx="864096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пожарной безопасности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712968" cy="50405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-36512" y="930809"/>
            <a:ext cx="8496944" cy="54006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</a:t>
            </a:r>
          </a:p>
          <a:p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</a:t>
            </a:r>
          </a:p>
          <a:p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745" y="1166660"/>
            <a:ext cx="2199337" cy="1182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услуг учреждения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39666" y="1199712"/>
            <a:ext cx="743844" cy="751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3072364" y="1166660"/>
            <a:ext cx="2471846" cy="11822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творческих проектов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5545474" y="1184152"/>
            <a:ext cx="792088" cy="766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85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99520" y="736987"/>
            <a:ext cx="1224136" cy="387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38554" y="753396"/>
            <a:ext cx="899008" cy="38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6337562" y="1184152"/>
            <a:ext cx="2035943" cy="11647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открытого информационного пространства для художественно-творческой деятельности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369089" y="1222256"/>
            <a:ext cx="760020" cy="728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90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43672" y="742448"/>
            <a:ext cx="770495" cy="382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2280710" y="2908389"/>
            <a:ext cx="792088" cy="728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170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511297" y="2913588"/>
            <a:ext cx="792088" cy="728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8324024" y="2946318"/>
            <a:ext cx="792088" cy="914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>
            <a:off x="3072364" y="2845779"/>
            <a:ext cx="2446523" cy="12312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старых окон на новые стеклопакеты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6303385" y="2875400"/>
            <a:ext cx="2020639" cy="12016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фундамента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7745" y="2824992"/>
            <a:ext cx="2244972" cy="1252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</a:p>
          <a:p>
            <a:pPr algn="ctr"/>
            <a:r>
              <a:rPr lang="ru-RU" sz="1100" dirty="0" smtClean="0"/>
              <a:t>(</a:t>
            </a:r>
            <a:r>
              <a:rPr lang="ru-RU" sz="1100" dirty="0" err="1" smtClean="0"/>
              <a:t>кап.ремонт</a:t>
            </a:r>
            <a:r>
              <a:rPr lang="ru-RU" sz="1100" dirty="0" smtClean="0"/>
              <a:t> входных дверей, переоборудование </a:t>
            </a:r>
            <a:r>
              <a:rPr lang="ru-RU" sz="1100" dirty="0" err="1" smtClean="0"/>
              <a:t>конц.зала</a:t>
            </a:r>
            <a:r>
              <a:rPr lang="ru-RU" sz="1100" dirty="0" smtClean="0"/>
              <a:t> в кабинет живописи)</a:t>
            </a:r>
          </a:p>
          <a:p>
            <a:pPr algn="ctr"/>
            <a:r>
              <a:rPr lang="ru-RU" sz="1100" dirty="0" smtClean="0"/>
              <a:t>(</a:t>
            </a:r>
            <a:r>
              <a:rPr lang="ru-RU" sz="1100" dirty="0" err="1" smtClean="0"/>
              <a:t>тыс.руб</a:t>
            </a:r>
            <a:r>
              <a:rPr lang="ru-RU" sz="1100" dirty="0"/>
              <a:t>.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7745" y="4725143"/>
            <a:ext cx="2244972" cy="1800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политика</a:t>
            </a:r>
          </a:p>
          <a:p>
            <a:pPr algn="ctr"/>
            <a:r>
              <a:rPr lang="ru-RU" sz="1600" dirty="0"/>
              <a:t>(доля специалистов </a:t>
            </a:r>
            <a:r>
              <a:rPr lang="ru-RU" sz="1600" dirty="0" smtClean="0"/>
              <a:t>,%)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работников, % (преподаватели)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239666" y="4682815"/>
            <a:ext cx="817272" cy="821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5467621" y="4682815"/>
            <a:ext cx="792088" cy="821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68</a:t>
            </a:r>
            <a:endParaRPr lang="ru-RU" dirty="0"/>
          </a:p>
        </p:txBody>
      </p:sp>
      <p:sp>
        <p:nvSpPr>
          <p:cNvPr id="31" name="Пятиугольник 30"/>
          <p:cNvSpPr/>
          <p:nvPr/>
        </p:nvSpPr>
        <p:spPr>
          <a:xfrm>
            <a:off x="6259709" y="4625721"/>
            <a:ext cx="2200723" cy="10390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профессионального уровня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427562" y="4625721"/>
            <a:ext cx="716437" cy="85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75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2276783" y="5816856"/>
            <a:ext cx="817272" cy="821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 </a:t>
            </a:r>
            <a:endParaRPr lang="ru-RU" dirty="0"/>
          </a:p>
        </p:txBody>
      </p:sp>
      <p:sp>
        <p:nvSpPr>
          <p:cNvPr id="36" name="Пятиугольник 35"/>
          <p:cNvSpPr/>
          <p:nvPr/>
        </p:nvSpPr>
        <p:spPr>
          <a:xfrm>
            <a:off x="3081393" y="4522779"/>
            <a:ext cx="2428464" cy="11419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молодых преподавателей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486113" y="5798368"/>
            <a:ext cx="817272" cy="821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70</a:t>
            </a:r>
            <a:endParaRPr lang="ru-RU" dirty="0"/>
          </a:p>
        </p:txBody>
      </p:sp>
      <p:sp>
        <p:nvSpPr>
          <p:cNvPr id="38" name="Пятиугольник 37"/>
          <p:cNvSpPr/>
          <p:nvPr/>
        </p:nvSpPr>
        <p:spPr>
          <a:xfrm>
            <a:off x="3094055" y="5785964"/>
            <a:ext cx="2428464" cy="8642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Обслуживающий  персонал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369089" y="5798368"/>
            <a:ext cx="766651" cy="726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90</a:t>
            </a:r>
            <a:endParaRPr lang="ru-RU" dirty="0"/>
          </a:p>
        </p:txBody>
      </p:sp>
      <p:sp>
        <p:nvSpPr>
          <p:cNvPr id="41" name="Пятиугольник 40"/>
          <p:cNvSpPr/>
          <p:nvPr/>
        </p:nvSpPr>
        <p:spPr>
          <a:xfrm>
            <a:off x="6268827" y="5785964"/>
            <a:ext cx="2200723" cy="84040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этапов перехода 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028" y="260648"/>
            <a:ext cx="871296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4" y="1183978"/>
            <a:ext cx="5104516" cy="288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00" y="3717033"/>
            <a:ext cx="3880295" cy="313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Школа\Desktop\Стратеги яразвития ДШИ ИНТЕРНЕТ\Фото для стратегии\Живопись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6" y="3789040"/>
            <a:ext cx="467329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Школа\Desktop\Стратеги яразвития ДШИ ИНТЕРНЕТ\Фото для стратегии\Скрипка ансамбл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89" y="1183979"/>
            <a:ext cx="3833008" cy="25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32776" y="1715497"/>
            <a:ext cx="1764196" cy="1440160"/>
          </a:xfrm>
          <a:prstGeom prst="star10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школы № 28, 31, 62, 44, 18, 70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10-конечная звезда 2"/>
          <p:cNvSpPr/>
          <p:nvPr/>
        </p:nvSpPr>
        <p:spPr>
          <a:xfrm>
            <a:off x="4256124" y="2708920"/>
            <a:ext cx="2296096" cy="1440160"/>
          </a:xfrm>
          <a:prstGeom prst="star10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ДК «</a:t>
            </a:r>
            <a:r>
              <a:rPr lang="ru-RU" dirty="0" err="1" smtClean="0"/>
              <a:t>Зенковский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10-конечная звезда 4"/>
          <p:cNvSpPr/>
          <p:nvPr/>
        </p:nvSpPr>
        <p:spPr>
          <a:xfrm>
            <a:off x="6927246" y="4630825"/>
            <a:ext cx="1764196" cy="1440160"/>
          </a:xfrm>
          <a:prstGeom prst="star10">
            <a:avLst/>
          </a:prstGeom>
          <a:solidFill>
            <a:srgbClr val="C84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ДК «Ясная поляна»</a:t>
            </a:r>
            <a:endParaRPr lang="ru-RU" dirty="0"/>
          </a:p>
        </p:txBody>
      </p:sp>
      <p:sp>
        <p:nvSpPr>
          <p:cNvPr id="6" name="10-конечная звезда 5"/>
          <p:cNvSpPr/>
          <p:nvPr/>
        </p:nvSpPr>
        <p:spPr>
          <a:xfrm>
            <a:off x="2491928" y="2391077"/>
            <a:ext cx="1764196" cy="1440160"/>
          </a:xfrm>
          <a:prstGeom prst="star10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Детский дом № 2</a:t>
            </a:r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531964" y="805853"/>
            <a:ext cx="2620060" cy="1808351"/>
          </a:xfrm>
          <a:prstGeom prst="star10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Д.Хворостовского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264323" y="3155657"/>
            <a:ext cx="1764196" cy="1440160"/>
          </a:xfrm>
          <a:prstGeom prst="star10">
            <a:avLst/>
          </a:prstGeom>
          <a:solidFill>
            <a:srgbClr val="C84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ДМШ № 10, 57, 11</a:t>
            </a:r>
            <a:endParaRPr lang="ru-RU" dirty="0"/>
          </a:p>
        </p:txBody>
      </p:sp>
      <p:sp>
        <p:nvSpPr>
          <p:cNvPr id="9" name="10-конечная звезда 8"/>
          <p:cNvSpPr/>
          <p:nvPr/>
        </p:nvSpPr>
        <p:spPr>
          <a:xfrm>
            <a:off x="4788024" y="4595817"/>
            <a:ext cx="1764196" cy="1440160"/>
          </a:xfrm>
          <a:prstGeom prst="star10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 № 31, 40, 75, 18 и др.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0-конечная звезда 9"/>
          <p:cNvSpPr/>
          <p:nvPr/>
        </p:nvSpPr>
        <p:spPr>
          <a:xfrm>
            <a:off x="263719" y="4726394"/>
            <a:ext cx="1764196" cy="1440160"/>
          </a:xfrm>
          <a:prstGeom prst="star10">
            <a:avLst/>
          </a:prstGeom>
          <a:solidFill>
            <a:srgbClr val="49E1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Филиал ЦБС</a:t>
            </a:r>
            <a:endParaRPr lang="ru-RU" dirty="0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2978885" y="4040857"/>
            <a:ext cx="1764196" cy="144016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ДХШ № 8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7052" y="221078"/>
            <a:ext cx="8556149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Стейкхолдеры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8237" y="935431"/>
            <a:ext cx="2751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ДШИ № 68 взаимодействует с указанными учреждениями исходя из своих интересов. Это взаимодействие способно в значительной мере оказать влияние на выработку миссии школы.</a:t>
            </a:r>
            <a:endParaRPr lang="ru-RU" dirty="0"/>
          </a:p>
        </p:txBody>
      </p:sp>
      <p:sp>
        <p:nvSpPr>
          <p:cNvPr id="19" name="10-конечная звезда 18"/>
          <p:cNvSpPr/>
          <p:nvPr/>
        </p:nvSpPr>
        <p:spPr>
          <a:xfrm>
            <a:off x="2491928" y="5446474"/>
            <a:ext cx="2080072" cy="1440160"/>
          </a:xfrm>
          <a:prstGeom prst="star10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Население </a:t>
            </a:r>
            <a:r>
              <a:rPr lang="ru-RU" dirty="0" err="1" smtClean="0"/>
              <a:t>зенковского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20" name="10-конечная звезда 19"/>
          <p:cNvSpPr/>
          <p:nvPr/>
        </p:nvSpPr>
        <p:spPr>
          <a:xfrm>
            <a:off x="1385838" y="828560"/>
            <a:ext cx="1988187" cy="1440160"/>
          </a:xfrm>
          <a:prstGeom prst="star10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 г. Прокопьевска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72007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школы искусств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372200" y="5661248"/>
            <a:ext cx="936104" cy="129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07505" y="1124745"/>
            <a:ext cx="2880320" cy="5733255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духовного мира личности средствами высоко художественного искусства и воспитание подрастающего поколения умеющего мыслить, созидать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видеть и ценить прекрасное.</a:t>
            </a: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483768" y="1124745"/>
            <a:ext cx="3960440" cy="573325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05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800" dirty="0" smtClean="0"/>
          </a:p>
          <a:p>
            <a:pPr lvl="0"/>
            <a:endParaRPr lang="ru-RU" sz="800" dirty="0"/>
          </a:p>
          <a:p>
            <a:pPr lvl="0"/>
            <a:endParaRPr lang="ru-RU" sz="800" dirty="0" smtClean="0"/>
          </a:p>
          <a:p>
            <a:pPr lvl="0"/>
            <a:endParaRPr lang="ru-RU" sz="800" dirty="0"/>
          </a:p>
          <a:p>
            <a:pPr lvl="0"/>
            <a:endParaRPr lang="ru-RU" sz="800" dirty="0" smtClean="0"/>
          </a:p>
          <a:p>
            <a:pPr lvl="0"/>
            <a:endParaRPr lang="ru-RU" sz="800" dirty="0"/>
          </a:p>
          <a:p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активности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его индивидуальных задатков и способностей, создание условий для его самореализации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образовательных услуг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новых образовательных программ и  направлений в учебно-воспитательном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процессе.</a:t>
            </a:r>
          </a:p>
          <a:p>
            <a:pPr marL="171450" lvl="0" indent="-171450">
              <a:buFontTx/>
              <a:buChar char="-"/>
            </a:pPr>
            <a:endParaRPr lang="ru-RU" b="1" dirty="0">
              <a:solidFill>
                <a:schemeClr val="tx1"/>
              </a:solidFill>
            </a:endParaRPr>
          </a:p>
          <a:p>
            <a:pPr marL="171450" lvl="0" indent="-171450">
              <a:buFontTx/>
              <a:buChar char="-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marL="171450" lvl="0" indent="-1714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lvl="0" indent="-171450">
              <a:buFontTx/>
              <a:buChar char="-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marL="171450" lvl="0" indent="-1714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lvl="0" indent="-171450">
              <a:buFontTx/>
              <a:buChar char="-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marL="171450" lvl="0" indent="-1714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lvl="0" indent="-171450">
              <a:buFontTx/>
              <a:buChar char="-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fld id="{D81999FE-6518-4311-A830-3D2667ECDA51}" type="slidenum">
              <a:rPr lang="ru-RU" sz="1200" b="1" smtClean="0">
                <a:solidFill>
                  <a:schemeClr val="tx1"/>
                </a:solidFill>
              </a:rPr>
              <a:t>3</a:t>
            </a:fld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200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5364088" y="1124744"/>
            <a:ext cx="3779912" cy="573325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5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endParaRPr lang="ru-RU" sz="9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уровня удовлетворенности населения качеством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до 90%;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внедрение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направлений 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до 30%;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увеличение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обучающихся для участия в фестивалях, конкурсах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уровней до 40%;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увеличение доли молодых специалистов до 65%.</a:t>
            </a: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260649"/>
            <a:ext cx="7175351" cy="86409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количества преподавателей по квалификационным категориям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80166" y="112474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63688" y="191683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11560" y="1916832"/>
            <a:ext cx="2088232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2015 г. – 10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2016 г. – 11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2017 г. – 12 чел.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1916832"/>
            <a:ext cx="2016224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2015 г. – 4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2016 г. – 7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2017 г. – 7 чел.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64188" y="1916832"/>
            <a:ext cx="2124236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2015 г. – 11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2016 г. – 7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2017 г. – 5 чел.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3573016"/>
            <a:ext cx="25202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Образовательный ценз преподавателей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64602" y="462177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11560" y="5085184"/>
            <a:ext cx="2088232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2015 г. – 10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2016 г. – 11 чел.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2017 г. – 10 чел.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64188" y="5085184"/>
            <a:ext cx="2124236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2015 г. – 17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2016 г. – 14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2017 г. – 14 чел.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07704" y="5085184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133641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категория                          Первая  категория                    Соответствие занимаемой должности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033" y="4684494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Высшее спец. обр.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7623" y="4739283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Среднее спец. </a:t>
            </a:r>
            <a:r>
              <a:rPr lang="ru-RU" dirty="0"/>
              <a:t>о</a:t>
            </a:r>
            <a:r>
              <a:rPr lang="ru-RU" dirty="0" smtClean="0"/>
              <a:t>бр.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4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352928" cy="79208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Ресурсосбережение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484785"/>
            <a:ext cx="8064896" cy="444988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расходов учреждения на оплату коммунальных услуг МУП ПТХ за 2015 -2017 гг.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3 года 855392.86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3 года: 835,493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 3 года: 278,498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00317"/>
              </p:ext>
            </p:extLst>
          </p:nvPr>
        </p:nvGraphicFramePr>
        <p:xfrm>
          <a:off x="539552" y="2564904"/>
          <a:ext cx="504056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004392"/>
                <a:gridCol w="151216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Внебюджетные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Бюджетные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264,211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335,488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235,794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5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"/>
            <a:ext cx="8496944" cy="98072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Анализ расходов внебюджетных средств 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489654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809707"/>
              </p:ext>
            </p:extLst>
          </p:nvPr>
        </p:nvGraphicFramePr>
        <p:xfrm>
          <a:off x="395536" y="980728"/>
          <a:ext cx="8496944" cy="5702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8245"/>
                <a:gridCol w="1598699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Сумма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50666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основных средств в </a:t>
                      </a: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теплосчетчик – 95,0 ; лопаты 0,61; чайник 1,05; стремянка 9,0; модем 5,31.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110,977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666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 в </a:t>
                      </a: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9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235,794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9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88,156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9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6,074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9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новогодние подарки 2016-2017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гг.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5,600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9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Мероприятия: цветы, шоколад.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19.800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66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Материальное поощрение ведущим преподавателям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105,379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6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640960" cy="108012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Анализ расхода внебюджетных средств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 2017 году     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63730"/>
              </p:ext>
            </p:extLst>
          </p:nvPr>
        </p:nvGraphicFramePr>
        <p:xfrm>
          <a:off x="395536" y="1124744"/>
          <a:ext cx="8568952" cy="57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3609"/>
                <a:gridCol w="1285343"/>
              </a:tblGrid>
              <a:tr h="50858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Обеспечение основной деятельности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Сумма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</a:tr>
              <a:tr h="3457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Страховки зданий.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4,384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7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 компьютерной техники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7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Компьютерные программы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7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приборов учета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7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документация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7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Бланочная продукция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7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Бухгалтерские, юридические услуги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7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охраны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45,575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7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Управдом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39,421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7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Дератизация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2,334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85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</a:t>
                      </a: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712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Канц.товары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моющие средства, ХОЗ инвентарь, бутилированная вода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баннеры и др.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21,442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8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концертов, аккредитация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конкурсов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78,818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72008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участия в творческих проектах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6852" y="3933056"/>
            <a:ext cx="7056784" cy="3600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участия (дипломанты, лауреаты)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78324"/>
              </p:ext>
            </p:extLst>
          </p:nvPr>
        </p:nvGraphicFramePr>
        <p:xfrm>
          <a:off x="323529" y="1270249"/>
          <a:ext cx="607415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661"/>
                <a:gridCol w="982624"/>
                <a:gridCol w="982624"/>
                <a:gridCol w="982624"/>
                <a:gridCol w="982624"/>
              </a:tblGrid>
              <a:tr h="36053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2014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2015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2016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53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24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39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53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53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22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53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Областные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22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33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31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59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46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70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89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72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-конечная звезда 5"/>
          <p:cNvSpPr/>
          <p:nvPr/>
        </p:nvSpPr>
        <p:spPr>
          <a:xfrm>
            <a:off x="107505" y="4509120"/>
            <a:ext cx="2088232" cy="1731397"/>
          </a:xfrm>
          <a:prstGeom prst="star5">
            <a:avLst/>
          </a:prstGeom>
          <a:solidFill>
            <a:srgbClr val="CC00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  <a:p>
            <a:pPr algn="ct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2364363" y="4550499"/>
            <a:ext cx="2085357" cy="1648638"/>
          </a:xfrm>
          <a:prstGeom prst="star5">
            <a:avLst/>
          </a:prstGeom>
          <a:solidFill>
            <a:srgbClr val="C84E5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  <a:p>
            <a:pPr algn="ct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4572000" y="4550499"/>
            <a:ext cx="1872208" cy="1690018"/>
          </a:xfrm>
          <a:prstGeom prst="star5">
            <a:avLst/>
          </a:prstGeom>
          <a:solidFill>
            <a:srgbClr val="CC00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2016</a:t>
            </a:r>
          </a:p>
          <a:p>
            <a:pPr algn="ctr"/>
            <a:endParaRPr lang="ru-RU" sz="1050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6588224" y="4550499"/>
            <a:ext cx="2088232" cy="1690018"/>
          </a:xfrm>
          <a:prstGeom prst="star5">
            <a:avLst/>
          </a:prstGeom>
          <a:solidFill>
            <a:srgbClr val="C84E5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2017</a:t>
            </a:r>
          </a:p>
          <a:p>
            <a:pPr algn="ctr"/>
            <a:endParaRPr lang="ru-RU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939456" y="554845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6468" y="556029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9078" y="558019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2717" y="556029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35</a:t>
            </a:fld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179512" y="764705"/>
            <a:ext cx="3725565" cy="2088231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проект с ЦБС по духовно-нравственному и эстетическому развитию «В союзе музыки и слова…»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2987824" y="1988840"/>
            <a:ext cx="4320480" cy="295232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проект «И память будет вечной…» совместно с ЦБС для воспитанников детского дома № 2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963658" y="4287356"/>
            <a:ext cx="4072838" cy="257064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«Сотрудничество с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Прокопьевским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областным колледжем искусств им. Д. Хворостовского»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1815"/>
            <a:ext cx="828092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ПРОЕКТЫ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92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96944" cy="57606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проектов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496944" cy="5688631"/>
          </a:xfrm>
        </p:spPr>
        <p:txBody>
          <a:bodyPr>
            <a:normAutofit lnSpcReduction="10000"/>
          </a:bodyPr>
          <a:lstStyle/>
          <a:p>
            <a:r>
              <a:rPr lang="ru-RU" sz="1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</a:t>
            </a:r>
            <a:r>
              <a:rPr lang="ru-RU" sz="19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 ЦБС по духовно-нравственному и эстетическому развитию «В союзе музыки и слова</a:t>
            </a:r>
            <a:r>
              <a:rPr lang="ru-RU" sz="1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…». В рамках проекта будут проведены следующие мероприятия: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Литературно-музыкальное путешествие «С тобой, Россия» (к 100-летию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В.Федорова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Литературно-музыкальный час «Чарует белой сказкой снова, святое Рождество Христово» (Рождество в муз. произведениях и стихах русских поэтов);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Гостиная музыкотерапии «Здоровье по нотам» (о пользе классической музыки для физического и душевного здоровья);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«Певцы природы русской» (о художниках и писателях натуралистах.</a:t>
            </a:r>
          </a:p>
          <a:p>
            <a:r>
              <a:rPr lang="ru-RU" sz="1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</a:t>
            </a:r>
            <a:r>
              <a:rPr lang="ru-RU" sz="19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 память будет вечной…» совместно с ЦБС для воспитанников детского дома № </a:t>
            </a:r>
            <a:r>
              <a:rPr lang="ru-RU" sz="1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будут проводиться уроки мужества, выставки под названием «Детство, опаленное войной».</a:t>
            </a:r>
          </a:p>
          <a:p>
            <a:r>
              <a:rPr lang="ru-RU" sz="1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«Сотрудничество </a:t>
            </a:r>
            <a:r>
              <a:rPr lang="ru-RU" sz="19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9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Прокопьевским</a:t>
            </a:r>
            <a:r>
              <a:rPr lang="ru-RU" sz="19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областным колледжем искусств им. Д. Хворостовского</a:t>
            </a:r>
            <a:r>
              <a:rPr lang="ru-RU" sz="1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на базе ДШИ № 68 регулярно проводятся мастер-классы, творческие встречи с ведущими преподавателями колледжа, а также концерты с участием студентов колледжа искусств.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/>
          </a:p>
          <a:p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0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260632" cy="6858000"/>
          </a:xfrm>
          <a:solidFill>
            <a:schemeClr val="accent3"/>
          </a:solidFill>
        </p:spPr>
        <p:txBody>
          <a:bodyPr/>
          <a:lstStyle/>
          <a:p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Благодарим</a:t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</a:t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внимание!</a:t>
            </a:r>
            <a:br>
              <a:rPr lang="ru-RU" sz="9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9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t>37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589">
            <a:off x="403382" y="1744151"/>
            <a:ext cx="3130474" cy="31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8224" y="116632"/>
            <a:ext cx="8640960" cy="57606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1031" y="805506"/>
            <a:ext cx="4464496" cy="4639718"/>
          </a:xfrm>
        </p:spPr>
        <p:txBody>
          <a:bodyPr>
            <a:noAutofit/>
          </a:bodyPr>
          <a:lstStyle/>
          <a:p>
            <a:endParaRPr lang="ru-RU" sz="2400" u="sng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нахождения учреждения: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Кемеровская область, г. Прокопьевск,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ул.Черных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14.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школа искусств 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здания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 –  более 2000  человек.</a:t>
            </a:r>
          </a:p>
          <a:p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05506"/>
            <a:ext cx="4032448" cy="436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ÐÐ°ÑÑÐ¸Ð½ÐºÐ¸ Ð¿Ð¾ Ð·Ð°Ð¿ÑÐ¾ÑÑ Ð¶Ð¸Ð²Ð¾Ð¿Ð¸ÑÑ Ð·Ð½Ð°Ñ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18" y="4182937"/>
            <a:ext cx="50904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150"/>
          <a:stretch/>
        </p:blipFill>
        <p:spPr bwMode="auto">
          <a:xfrm>
            <a:off x="6775088" y="3744877"/>
            <a:ext cx="619352" cy="43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 descr="ÐÐ°ÑÑÐ¸Ð½ÐºÐ¸ Ð¿Ð¾ Ð·Ð°Ð¿ÑÐ¾ÑÑ Ð¿ÑÐ¾ÐºÐ¾Ð¿ÑÐµÐ²ÑÐº Ð¿Ð¸Ð¾Ð½ÐµÑÑÐºÐ°Ñ 44 ÑÐ¾Ñ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83465"/>
            <a:ext cx="1754214" cy="136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1100063" y="3458983"/>
            <a:ext cx="447601" cy="50492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0" y="3983464"/>
            <a:ext cx="1887965" cy="138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3017897" y="3458983"/>
            <a:ext cx="447601" cy="50492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61300" y="332657"/>
            <a:ext cx="7585652" cy="86409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Бренды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067945" y="2961000"/>
            <a:ext cx="2152442" cy="572082"/>
          </a:xfrm>
          <a:solidFill>
            <a:schemeClr val="accent5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хор  «Соловушка»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074" name="Picture 2" descr="C:\Users\Школа\Desktop\Оркестр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484783"/>
            <a:ext cx="1512169" cy="11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кола\Desktop\Оркес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9" y="1484783"/>
            <a:ext cx="1562429" cy="11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Школа\Desktop\Хор 1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46475"/>
            <a:ext cx="1827209" cy="11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Школа\Desktop\Хор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25934"/>
            <a:ext cx="2127220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Школа\Desktop\Вокальная группа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173721"/>
            <a:ext cx="2127221" cy="11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Школа\Desktop\Скрипка ансамбл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173721"/>
            <a:ext cx="1827209" cy="11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7" y="4134120"/>
            <a:ext cx="2448272" cy="115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7513" y="5646528"/>
            <a:ext cx="1951443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скрипачей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 ми фа»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2962307"/>
            <a:ext cx="1827208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хор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Журавушка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440" y="2948307"/>
            <a:ext cx="2858574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русских народных инструментов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5646528"/>
            <a:ext cx="2376264" cy="707886"/>
          </a:xfrm>
          <a:prstGeom prst="rect">
            <a:avLst/>
          </a:prstGeom>
          <a:solidFill>
            <a:srgbClr val="FC1A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Вокальная группа «Фантазия»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444" y="5500087"/>
            <a:ext cx="2808312" cy="1200329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Юные таланты Прокопьевска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Дарья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(отделение «Живопись»)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7303" y="548680"/>
            <a:ext cx="7175351" cy="72007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55776" y="1268760"/>
            <a:ext cx="3672408" cy="57606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 модернизацию с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– 2017гг.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израсходовано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574,769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Отремонтировано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помещений: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концертный зал;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фойе;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ардероб;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кабинета.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финансирования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внебюджетные средства.</a:t>
            </a:r>
          </a:p>
        </p:txBody>
      </p:sp>
      <p:pic>
        <p:nvPicPr>
          <p:cNvPr id="5122" name="Picture 2" descr="C:\Users\Школа\Desktop\Школа фото\IMG_8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95" y="3284984"/>
            <a:ext cx="266828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\Desktop\Школа фото\IMG_8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5013176"/>
            <a:ext cx="291581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Школа\Desktop\Школа фото\IMG_83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" y="4869160"/>
            <a:ext cx="262586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Школа\Desktop\Школа фото\IMG_8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61866"/>
            <a:ext cx="2933674" cy="17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Школа\Desktop\Школа фото\IMG_83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07" y="1916832"/>
            <a:ext cx="243227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Школа\Desktop\МОИ   ДОКУМЕНТЫ\ФОТО и ВИДЕО\Иллюминация\IMG_32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58628"/>
            <a:ext cx="2501626" cy="1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175351" cy="72007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бюджета в 2017 г.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1144297"/>
            <a:ext cx="6984776" cy="459389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32783161"/>
              </p:ext>
            </p:extLst>
          </p:nvPr>
        </p:nvGraphicFramePr>
        <p:xfrm>
          <a:off x="778499" y="1397000"/>
          <a:ext cx="8185989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5022" y="3530172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1022,229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т</a:t>
            </a:r>
            <a:r>
              <a:rPr lang="ru-RU" b="1" dirty="0" err="1" smtClean="0">
                <a:solidFill>
                  <a:schemeClr val="bg1"/>
                </a:solidFill>
              </a:rPr>
              <a:t>ыс.руб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3441245"/>
            <a:ext cx="1428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9044,593 тыс. руб.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2855" y="2564904"/>
            <a:ext cx="1604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44,0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1" y="140823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10 267 322 тыс. руб.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96944" cy="64807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расходов бюджета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38164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39916388"/>
              </p:ext>
            </p:extLst>
          </p:nvPr>
        </p:nvGraphicFramePr>
        <p:xfrm>
          <a:off x="395536" y="980728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88804" y="2852936"/>
            <a:ext cx="19287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9044, 593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5085184"/>
            <a:ext cx="263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8786, 245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136903" cy="43204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внебюджетных средств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2017г.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39487" y="764704"/>
            <a:ext cx="8468686" cy="609329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8378112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98759230"/>
              </p:ext>
            </p:extLst>
          </p:nvPr>
        </p:nvGraphicFramePr>
        <p:xfrm>
          <a:off x="29260" y="933840"/>
          <a:ext cx="8568952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1803570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356,164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551" y="3068960"/>
            <a:ext cx="2119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1.178.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9260" y="1641903"/>
            <a:ext cx="2020454" cy="846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/>
              <a:t> 47,55</a:t>
            </a:r>
            <a:r>
              <a:rPr lang="ru-RU" sz="1600" dirty="0"/>
              <a:t> %</a:t>
            </a:r>
            <a:endParaRPr lang="en-US" sz="1600" dirty="0"/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1221155" y="476672"/>
            <a:ext cx="241474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</a:t>
            </a: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0,1%</a:t>
            </a: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 smtClean="0"/>
              <a:t> </a:t>
            </a:r>
            <a:endParaRPr lang="ru-RU" sz="1050" dirty="0" smtClean="0"/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3900489" y="476672"/>
            <a:ext cx="266429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Повыш.квалификации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2.5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4731901" y="891068"/>
            <a:ext cx="3298570" cy="6657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6,7%</a:t>
            </a:r>
            <a:endParaRPr lang="en-US" sz="1400" dirty="0"/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580111" y="1353979"/>
            <a:ext cx="2450359" cy="4495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3,9%</a:t>
            </a:r>
            <a:endParaRPr lang="en-US" sz="1600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5992041" y="1803571"/>
            <a:ext cx="2540400" cy="684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6,3%</a:t>
            </a:r>
            <a:endParaRPr lang="en-US" sz="1600" dirty="0"/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6372200" y="2663191"/>
            <a:ext cx="2160240" cy="5274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Управдом 3,3%</a:t>
            </a:r>
            <a:endParaRPr lang="en-US" sz="1600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6372200" y="3498012"/>
            <a:ext cx="2304256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основн.средств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9,4%</a:t>
            </a:r>
            <a:endParaRPr lang="ru-RU" sz="1600" dirty="0"/>
          </a:p>
        </p:txBody>
      </p:sp>
      <p:sp>
        <p:nvSpPr>
          <p:cNvPr id="21" name="Стрелка влево 20"/>
          <p:cNvSpPr/>
          <p:nvPr/>
        </p:nvSpPr>
        <p:spPr>
          <a:xfrm>
            <a:off x="6057958" y="4509120"/>
            <a:ext cx="261849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 3,2%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5796136" y="5013176"/>
            <a:ext cx="1872208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5,6%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1542717" y="5337212"/>
            <a:ext cx="2234254" cy="605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8,9</a:t>
            </a:r>
            <a:r>
              <a:rPr lang="ru-RU" sz="1200" dirty="0" smtClean="0"/>
              <a:t> </a:t>
            </a:r>
            <a:r>
              <a:rPr lang="ru-RU" sz="1600" dirty="0"/>
              <a:t>%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48898" y="578673"/>
            <a:ext cx="2363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Вернуться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 слайду №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31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, 32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1720</TotalTime>
  <Words>2502</Words>
  <Application>Microsoft Office PowerPoint</Application>
  <PresentationFormat>Экран (4:3)</PresentationFormat>
  <Paragraphs>795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Исполнительная</vt:lpstr>
      <vt:lpstr>      Стратегия развития  «Детской школы искусств  № 68»   </vt:lpstr>
      <vt:lpstr>Рабочая группа</vt:lpstr>
      <vt:lpstr>Стратегия развития школы искусств</vt:lpstr>
      <vt:lpstr>Структура</vt:lpstr>
      <vt:lpstr>Бренды</vt:lpstr>
      <vt:lpstr>МОДЕРНИЗАЦИЯ</vt:lpstr>
      <vt:lpstr>Анализ бюджета в 2017 г.</vt:lpstr>
      <vt:lpstr>Анализ расходов бюджета</vt:lpstr>
      <vt:lpstr>Анализ расходов внебюджетных средств в 2017г.  </vt:lpstr>
      <vt:lpstr>   Финансовое обеспечение </vt:lpstr>
      <vt:lpstr>Кадровый потенциал (по состоянию на 01.01 2018 г.)</vt:lpstr>
      <vt:lpstr>Презентация PowerPoint</vt:lpstr>
      <vt:lpstr>Презентация PowerPoint</vt:lpstr>
      <vt:lpstr>Анализ содержания</vt:lpstr>
      <vt:lpstr>Показатели эффективности деятельности</vt:lpstr>
      <vt:lpstr>Педагогическая нагрузка</vt:lpstr>
      <vt:lpstr>Проблемный портрет</vt:lpstr>
      <vt:lpstr>Приоритетные направления</vt:lpstr>
      <vt:lpstr>КАЧЕСТВО ОБРАЗОВАНИЯ</vt:lpstr>
      <vt:lpstr>МОДЕРНИЗАЦИЯ 2018 г.</vt:lpstr>
      <vt:lpstr>МОДЕРНИЗАЦИЯ 2019-2020 гг.</vt:lpstr>
      <vt:lpstr>Ресурсосбережение</vt:lpstr>
      <vt:lpstr> Сравнительный анализ расходов  ЖКУ за  2016-2017 гг.</vt:lpstr>
      <vt:lpstr>Презентация PowerPoint</vt:lpstr>
      <vt:lpstr>Презентация PowerPoint</vt:lpstr>
      <vt:lpstr>Презентация PowerPoint</vt:lpstr>
      <vt:lpstr>Этапы развития</vt:lpstr>
      <vt:lpstr>Презентация PowerPoint</vt:lpstr>
      <vt:lpstr>Презентация PowerPoint</vt:lpstr>
      <vt:lpstr>Распределение количества преподавателей по квалификационным категориям</vt:lpstr>
      <vt:lpstr>Ресурсосбережение  </vt:lpstr>
      <vt:lpstr> Анализ расходов внебюджетных средств  </vt:lpstr>
      <vt:lpstr>Анализ расхода внебюджетных средств  в 2017 году      </vt:lpstr>
      <vt:lpstr>Активность участия в творческих проектах </vt:lpstr>
      <vt:lpstr>Презентация PowerPoint</vt:lpstr>
      <vt:lpstr>Мероприятия по реализации проектов</vt:lpstr>
      <vt:lpstr>                        Благодарим   за   внимание!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МБУ ДО «Детской школы искусств № 68»</dc:title>
  <dc:creator>RePack by Diakov</dc:creator>
  <cp:lastModifiedBy>RePack by Diakov</cp:lastModifiedBy>
  <cp:revision>158</cp:revision>
  <cp:lastPrinted>2018-06-25T07:04:32Z</cp:lastPrinted>
  <dcterms:created xsi:type="dcterms:W3CDTF">2018-02-17T04:09:22Z</dcterms:created>
  <dcterms:modified xsi:type="dcterms:W3CDTF">2018-06-27T07:23:04Z</dcterms:modified>
</cp:coreProperties>
</file>